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sldIdLst>
    <p:sldId id="268" r:id="rId2"/>
    <p:sldId id="345" r:id="rId3"/>
    <p:sldId id="354" r:id="rId4"/>
    <p:sldId id="307" r:id="rId5"/>
    <p:sldId id="357" r:id="rId6"/>
    <p:sldId id="349" r:id="rId7"/>
    <p:sldId id="356" r:id="rId8"/>
    <p:sldId id="339" r:id="rId9"/>
    <p:sldId id="355" r:id="rId10"/>
    <p:sldId id="334" r:id="rId11"/>
    <p:sldId id="358" r:id="rId12"/>
    <p:sldId id="335" r:id="rId13"/>
    <p:sldId id="316" r:id="rId14"/>
    <p:sldId id="343" r:id="rId15"/>
    <p:sldId id="329" r:id="rId16"/>
    <p:sldId id="360" r:id="rId17"/>
    <p:sldId id="351" r:id="rId18"/>
    <p:sldId id="318" r:id="rId19"/>
    <p:sldId id="361" r:id="rId20"/>
    <p:sldId id="36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1pPr>
    <a:lvl2pPr marL="4572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2pPr>
    <a:lvl3pPr marL="9144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3pPr>
    <a:lvl4pPr marL="13716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4pPr>
    <a:lvl5pPr marL="18288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9900"/>
    <a:srgbClr val="0099FF"/>
    <a:srgbClr val="DDDDDD"/>
    <a:srgbClr val="C0C0C0"/>
    <a:srgbClr val="FF33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3" autoAdjust="0"/>
    <p:restoredTop sz="87955" autoAdjust="0"/>
  </p:normalViewPr>
  <p:slideViewPr>
    <p:cSldViewPr>
      <p:cViewPr varScale="1">
        <p:scale>
          <a:sx n="63" d="100"/>
          <a:sy n="63" d="100"/>
        </p:scale>
        <p:origin x="-120" y="-834"/>
      </p:cViewPr>
      <p:guideLst>
        <p:guide orient="horz" pos="2160"/>
        <p:guide pos="2880"/>
      </p:guideLst>
    </p:cSldViewPr>
  </p:slideViewPr>
  <p:outlineViewPr>
    <p:cViewPr>
      <p:scale>
        <a:sx n="33" d="100"/>
        <a:sy n="33" d="100"/>
      </p:scale>
      <p:origin x="0" y="9216"/>
    </p:cViewPr>
  </p:outlineViewPr>
  <p:notesTextViewPr>
    <p:cViewPr>
      <p:scale>
        <a:sx n="100" d="100"/>
        <a:sy n="100" d="100"/>
      </p:scale>
      <p:origin x="0" y="0"/>
    </p:cViewPr>
  </p:notesTextViewPr>
  <p:sorterViewPr>
    <p:cViewPr>
      <p:scale>
        <a:sx n="66" d="100"/>
        <a:sy n="66" d="100"/>
      </p:scale>
      <p:origin x="0" y="85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44FD4B-EA8F-4C03-88B5-8CC3199E7BE5}" type="slidenum">
              <a:rPr lang="en-US"/>
              <a:pPr>
                <a:defRPr/>
              </a:pPr>
              <a:t>‹#›</a:t>
            </a:fld>
            <a:endParaRPr lang="en-US"/>
          </a:p>
        </p:txBody>
      </p:sp>
    </p:spTree>
    <p:extLst>
      <p:ext uri="{BB962C8B-B14F-4D97-AF65-F5344CB8AC3E}">
        <p14:creationId xmlns:p14="http://schemas.microsoft.com/office/powerpoint/2010/main" xmlns="" val="2831499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E4ED0A6-C2BF-4574-803C-EC0283ABA0BF}"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344FD4B-EA8F-4C03-88B5-8CC3199E7BE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344FD4B-EA8F-4C03-88B5-8CC3199E7BE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344FD4B-EA8F-4C03-88B5-8CC3199E7BE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4344FD4B-EA8F-4C03-88B5-8CC3199E7BE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4344FD4B-EA8F-4C03-88B5-8CC3199E7BE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4344FD4B-EA8F-4C03-88B5-8CC3199E7BE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4344FD4B-EA8F-4C03-88B5-8CC3199E7BE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E0F0C87-74AA-4E82-B5BB-B6AD26AC4D28}" type="slidenum">
              <a:rPr lang="en-US" smtClean="0"/>
              <a:pPr/>
              <a:t>17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344FD4B-EA8F-4C03-88B5-8CC3199E7BE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344FD4B-EA8F-4C03-88B5-8CC3199E7BE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E0F0C87-74AA-4E82-B5BB-B6AD26AC4D28}" type="slidenum">
              <a:rPr lang="en-US" smtClean="0"/>
              <a:pPr/>
              <a:t>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344FD4B-EA8F-4C03-88B5-8CC3199E7BE5}" type="slidenum">
              <a:rPr lang="en-US" smtClean="0"/>
              <a:pPr>
                <a:defRPr/>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E0F0C87-74AA-4E82-B5BB-B6AD26AC4D28}" type="slidenum">
              <a:rPr lang="en-US" smtClean="0"/>
              <a:pPr/>
              <a:t>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E0F0C87-74AA-4E82-B5BB-B6AD26AC4D28}" type="slidenum">
              <a:rPr lang="en-US" smtClean="0"/>
              <a:pPr/>
              <a:t>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344FD4B-EA8F-4C03-88B5-8CC3199E7BE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344FD4B-EA8F-4C03-88B5-8CC3199E7BE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E0F0C87-74AA-4E82-B5BB-B6AD26AC4D28}" type="slidenum">
              <a:rPr lang="en-US" smtClean="0"/>
              <a:pPr/>
              <a:t>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344FD4B-EA8F-4C03-88B5-8CC3199E7BE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344FD4B-EA8F-4C03-88B5-8CC3199E7BE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chemeClr val="tx1"/>
                </a:solidFill>
                <a:effectLst>
                  <a:innerShdw blurRad="50800" dist="25400" dir="13500000">
                    <a:srgbClr val="000000">
                      <a:alpha val="70000"/>
                    </a:srgbClr>
                  </a:innerShdw>
                </a:effectLst>
              </a:defRPr>
            </a:lvl1pPr>
          </a:lstStyle>
          <a:p>
            <a:r>
              <a:rPr lang="en-US" dirty="0" smtClean="0"/>
              <a:t>Click to edit Master title style</a:t>
            </a:r>
            <a:endParaRPr lang="en-US" dirty="0"/>
          </a:p>
        </p:txBody>
      </p:sp>
      <p:sp>
        <p:nvSpPr>
          <p:cNvPr id="7" name="Date Placeholder 14"/>
          <p:cNvSpPr>
            <a:spLocks noGrp="1"/>
          </p:cNvSpPr>
          <p:nvPr>
            <p:ph type="dt" sz="half" idx="10"/>
          </p:nvPr>
        </p:nvSpPr>
        <p:spPr/>
        <p:txBody>
          <a:bodyPr/>
          <a:lstStyle>
            <a:lvl1pPr>
              <a:defRPr/>
            </a:lvl1pPr>
          </a:lstStyle>
          <a:p>
            <a:pPr>
              <a:defRPr/>
            </a:pPr>
            <a:endParaRPr lang="en-US"/>
          </a:p>
        </p:txBody>
      </p:sp>
      <p:sp>
        <p:nvSpPr>
          <p:cNvPr id="8" name="Slide Number Placeholder 15"/>
          <p:cNvSpPr>
            <a:spLocks noGrp="1"/>
          </p:cNvSpPr>
          <p:nvPr>
            <p:ph type="sldNum" sz="quarter" idx="11"/>
          </p:nvPr>
        </p:nvSpPr>
        <p:spPr/>
        <p:txBody>
          <a:bodyPr/>
          <a:lstStyle>
            <a:lvl1pPr>
              <a:defRPr/>
            </a:lvl1pPr>
          </a:lstStyle>
          <a:p>
            <a:pPr>
              <a:defRPr/>
            </a:pPr>
            <a:fld id="{27671FD9-1F57-4866-A132-34D1F9D013E8}"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8E1A35A-E60F-48AF-BDED-0444285A96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907B72D-DE52-4C38-95CE-5210C14481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lvl1pPr>
              <a:defRPr>
                <a:solidFill>
                  <a:schemeClr val="tx1"/>
                </a:solidFill>
              </a:defRPr>
            </a:lvl1pPr>
          </a:lstStyle>
          <a:p>
            <a:r>
              <a:rPr lang="en-US" dirty="0" smtClean="0"/>
              <a:t>Click to edit Master title style</a:t>
            </a:r>
            <a:endParaRPr lang="en-US" dirty="0"/>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D751754B-C724-4E62-8D21-3408491AD5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chemeClr val="tx1"/>
                </a:solidFill>
                <a:effectLst>
                  <a:innerShdw blurRad="38100" dist="25400" dir="13500000">
                    <a:prstClr val="black">
                      <a:alpha val="70000"/>
                    </a:prstClr>
                  </a:inn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5704B5-944E-473E-9304-9D2D308F1A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0E4DFAD4-ADB7-4B95-BF65-B9B639AAB9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2075F638-128D-4155-B7F7-9F26A7C7C28C}"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8CE5EA6D-5548-4D48-8D73-8DB691D55F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3160901F-2FD5-48A7-8449-3A6D8F30E8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0DB4F2C-37DD-4E55-9242-A1A4E6F4E9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9E845912-98A3-40A1-8918-469606E4AC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84C4CB14-EE1C-4749-A785-53B5849F550F}"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762" r:id="rId1"/>
    <p:sldLayoutId id="2147483753" r:id="rId2"/>
    <p:sldLayoutId id="2147483763" r:id="rId3"/>
    <p:sldLayoutId id="2147483754" r:id="rId4"/>
    <p:sldLayoutId id="214748376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Arial" charset="0"/>
        </a:defRPr>
      </a:lvl2pPr>
      <a:lvl3pPr algn="l" rtl="0" eaLnBrk="0" fontAlgn="base" hangingPunct="0">
        <a:spcBef>
          <a:spcPct val="0"/>
        </a:spcBef>
        <a:spcAft>
          <a:spcPct val="0"/>
        </a:spcAft>
        <a:defRPr sz="4200">
          <a:solidFill>
            <a:srgbClr val="F9F9F9"/>
          </a:solidFill>
          <a:latin typeface="Arial" charset="0"/>
        </a:defRPr>
      </a:lvl3pPr>
      <a:lvl4pPr algn="l" rtl="0" eaLnBrk="0" fontAlgn="base" hangingPunct="0">
        <a:spcBef>
          <a:spcPct val="0"/>
        </a:spcBef>
        <a:spcAft>
          <a:spcPct val="0"/>
        </a:spcAft>
        <a:defRPr sz="4200">
          <a:solidFill>
            <a:srgbClr val="F9F9F9"/>
          </a:solidFill>
          <a:latin typeface="Arial" charset="0"/>
        </a:defRPr>
      </a:lvl4pPr>
      <a:lvl5pPr algn="l" rtl="0" eaLnBrk="0" fontAlgn="base" hangingPunct="0">
        <a:spcBef>
          <a:spcPct val="0"/>
        </a:spcBef>
        <a:spcAft>
          <a:spcPct val="0"/>
        </a:spcAft>
        <a:defRPr sz="4200">
          <a:solidFill>
            <a:srgbClr val="F9F9F9"/>
          </a:solidFill>
          <a:latin typeface="Arial" charset="0"/>
        </a:defRPr>
      </a:lvl5pPr>
      <a:lvl6pPr marL="457200" algn="l" rtl="0" fontAlgn="base">
        <a:spcBef>
          <a:spcPct val="0"/>
        </a:spcBef>
        <a:spcAft>
          <a:spcPct val="0"/>
        </a:spcAft>
        <a:defRPr sz="4200">
          <a:solidFill>
            <a:srgbClr val="F9F9F9"/>
          </a:solidFill>
          <a:latin typeface="Arial" charset="0"/>
        </a:defRPr>
      </a:lvl6pPr>
      <a:lvl7pPr marL="914400" algn="l" rtl="0" fontAlgn="base">
        <a:spcBef>
          <a:spcPct val="0"/>
        </a:spcBef>
        <a:spcAft>
          <a:spcPct val="0"/>
        </a:spcAft>
        <a:defRPr sz="4200">
          <a:solidFill>
            <a:srgbClr val="F9F9F9"/>
          </a:solidFill>
          <a:latin typeface="Arial" charset="0"/>
        </a:defRPr>
      </a:lvl7pPr>
      <a:lvl8pPr marL="1371600" algn="l" rtl="0" fontAlgn="base">
        <a:spcBef>
          <a:spcPct val="0"/>
        </a:spcBef>
        <a:spcAft>
          <a:spcPct val="0"/>
        </a:spcAft>
        <a:defRPr sz="4200">
          <a:solidFill>
            <a:srgbClr val="F9F9F9"/>
          </a:solidFill>
          <a:latin typeface="Arial" charset="0"/>
        </a:defRPr>
      </a:lvl8pPr>
      <a:lvl9pPr marL="1828800" algn="l" rtl="0" fontAlgn="base">
        <a:spcBef>
          <a:spcPct val="0"/>
        </a:spcBef>
        <a:spcAft>
          <a:spcPct val="0"/>
        </a:spcAft>
        <a:defRPr sz="4200">
          <a:solidFill>
            <a:srgbClr val="F9F9F9"/>
          </a:solidFill>
          <a:latin typeface="Arial"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B39E00"/>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958300"/>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B39E00"/>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B39E00"/>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85750" y="4365625"/>
            <a:ext cx="8607425" cy="1943100"/>
          </a:xfrm>
          <a:prstGeom prst="rect">
            <a:avLst/>
          </a:prstGeom>
          <a:noFill/>
          <a:ln w="9525">
            <a:noFill/>
            <a:miter lim="800000"/>
            <a:headEnd/>
            <a:tailEnd/>
          </a:ln>
        </p:spPr>
        <p:txBody>
          <a:bodyPr/>
          <a:lstStyle/>
          <a:p>
            <a:pPr marL="342900" indent="-342900" algn="ctr">
              <a:lnSpc>
                <a:spcPct val="80000"/>
              </a:lnSpc>
              <a:spcBef>
                <a:spcPct val="20000"/>
              </a:spcBef>
            </a:pPr>
            <a:r>
              <a:rPr lang="en-US" sz="2800" b="1" dirty="0"/>
              <a:t/>
            </a:r>
            <a:br>
              <a:rPr lang="en-US" sz="2800" b="1" dirty="0"/>
            </a:br>
            <a:r>
              <a:rPr lang="en-US" sz="2800" b="1" dirty="0"/>
              <a:t>UNESCO </a:t>
            </a:r>
          </a:p>
          <a:p>
            <a:pPr marL="342900" indent="-342900" algn="ctr">
              <a:lnSpc>
                <a:spcPct val="80000"/>
              </a:lnSpc>
              <a:spcBef>
                <a:spcPct val="20000"/>
              </a:spcBef>
            </a:pPr>
            <a:r>
              <a:rPr lang="en-US" sz="2800" b="1" dirty="0"/>
              <a:t>Intangible Cultural Heritage </a:t>
            </a:r>
            <a:r>
              <a:rPr lang="en-US" sz="2800" b="1" dirty="0" smtClean="0"/>
              <a:t>Section</a:t>
            </a:r>
          </a:p>
        </p:txBody>
      </p:sp>
      <p:pic>
        <p:nvPicPr>
          <p:cNvPr id="5124" name="Picture 2"/>
          <p:cNvPicPr>
            <a:picLocks noChangeAspect="1" noChangeArrowheads="1"/>
          </p:cNvPicPr>
          <p:nvPr/>
        </p:nvPicPr>
        <p:blipFill>
          <a:blip r:embed="rId3" cstate="print"/>
          <a:srcRect/>
          <a:stretch>
            <a:fillRect/>
          </a:stretch>
        </p:blipFill>
        <p:spPr bwMode="auto">
          <a:xfrm>
            <a:off x="357188" y="706438"/>
            <a:ext cx="3214687" cy="2008187"/>
          </a:xfrm>
          <a:prstGeom prst="rect">
            <a:avLst/>
          </a:prstGeom>
          <a:noFill/>
          <a:ln w="9525">
            <a:noFill/>
            <a:miter lim="800000"/>
            <a:headEnd/>
            <a:tailEnd/>
          </a:ln>
        </p:spPr>
      </p:pic>
      <p:sp>
        <p:nvSpPr>
          <p:cNvPr id="5" name="TextBox 4"/>
          <p:cNvSpPr txBox="1"/>
          <p:nvPr/>
        </p:nvSpPr>
        <p:spPr>
          <a:xfrm>
            <a:off x="3929058" y="857232"/>
            <a:ext cx="4357718" cy="369332"/>
          </a:xfrm>
          <a:prstGeom prst="rect">
            <a:avLst/>
          </a:prstGeom>
          <a:noFill/>
        </p:spPr>
        <p:txBody>
          <a:bodyPr wrap="square" rtlCol="0">
            <a:spAutoFit/>
          </a:bodyPr>
          <a:lstStyle/>
          <a:p>
            <a:endParaRPr lang="en-GB"/>
          </a:p>
        </p:txBody>
      </p:sp>
      <p:sp>
        <p:nvSpPr>
          <p:cNvPr id="6" name="TextBox 5"/>
          <p:cNvSpPr txBox="1"/>
          <p:nvPr/>
        </p:nvSpPr>
        <p:spPr>
          <a:xfrm>
            <a:off x="4211960" y="908720"/>
            <a:ext cx="4104456" cy="2677656"/>
          </a:xfrm>
          <a:prstGeom prst="rect">
            <a:avLst/>
          </a:prstGeom>
          <a:noFill/>
        </p:spPr>
        <p:txBody>
          <a:bodyPr wrap="square" rtlCol="0">
            <a:spAutoFit/>
          </a:bodyPr>
          <a:lstStyle/>
          <a:p>
            <a:r>
              <a:rPr lang="en-ZA" sz="3600" dirty="0" smtClean="0"/>
              <a:t>Introducing the Intangible Heritage Convention </a:t>
            </a:r>
          </a:p>
          <a:p>
            <a:endParaRPr lang="en-ZA" sz="3600" dirty="0" smtClean="0"/>
          </a:p>
          <a:p>
            <a:r>
              <a:rPr lang="en-US" sz="2400" b="1" dirty="0" smtClean="0"/>
              <a:t>NOM PPT </a:t>
            </a:r>
            <a:r>
              <a:rPr lang="en-ZA" sz="2400" dirty="0" smtClean="0"/>
              <a:t>5.2</a:t>
            </a:r>
            <a:endParaRPr lang="en-Z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635896" y="332656"/>
            <a:ext cx="5328592" cy="1296144"/>
          </a:xfrm>
        </p:spPr>
        <p:txBody>
          <a:bodyPr>
            <a:normAutofit/>
          </a:bodyPr>
          <a:lstStyle/>
          <a:p>
            <a:r>
              <a:rPr lang="en-ZA" sz="3200" dirty="0" smtClean="0"/>
              <a:t>The </a:t>
            </a:r>
            <a:r>
              <a:rPr lang="en-ZA" sz="3200" dirty="0" err="1" smtClean="0"/>
              <a:t>Sanké</a:t>
            </a:r>
            <a:r>
              <a:rPr lang="en-ZA" sz="3200" dirty="0" smtClean="0"/>
              <a:t> </a:t>
            </a:r>
            <a:r>
              <a:rPr lang="en-ZA" sz="3200" dirty="0" err="1" smtClean="0"/>
              <a:t>mon</a:t>
            </a:r>
            <a:r>
              <a:rPr lang="en-ZA" sz="3200" dirty="0" smtClean="0"/>
              <a:t>: collective fishing rite of the </a:t>
            </a:r>
            <a:r>
              <a:rPr lang="en-ZA" sz="3200" dirty="0" err="1" smtClean="0"/>
              <a:t>Sanké</a:t>
            </a:r>
            <a:endParaRPr lang="en-ZA" sz="3200" dirty="0"/>
          </a:p>
        </p:txBody>
      </p:sp>
      <p:sp>
        <p:nvSpPr>
          <p:cNvPr id="47107" name="Rectangle 3"/>
          <p:cNvSpPr>
            <a:spLocks noGrp="1" noChangeArrowheads="1"/>
          </p:cNvSpPr>
          <p:nvPr>
            <p:ph type="body" idx="1"/>
          </p:nvPr>
        </p:nvSpPr>
        <p:spPr>
          <a:xfrm>
            <a:off x="4644008" y="1916832"/>
            <a:ext cx="4044280" cy="4320480"/>
          </a:xfrm>
        </p:spPr>
        <p:txBody>
          <a:bodyPr/>
          <a:lstStyle/>
          <a:p>
            <a:pPr marL="0" indent="0">
              <a:buNone/>
            </a:pPr>
            <a:r>
              <a:rPr lang="en-ZA" sz="2000" dirty="0" smtClean="0"/>
              <a:t>The </a:t>
            </a:r>
            <a:r>
              <a:rPr lang="en-ZA" sz="2000" dirty="0" err="1" smtClean="0"/>
              <a:t>Sanké</a:t>
            </a:r>
            <a:r>
              <a:rPr lang="en-ZA" sz="2000" dirty="0" smtClean="0"/>
              <a:t> </a:t>
            </a:r>
            <a:r>
              <a:rPr lang="en-ZA" sz="2000" dirty="0" err="1" smtClean="0"/>
              <a:t>mon</a:t>
            </a:r>
            <a:r>
              <a:rPr lang="en-ZA" sz="2000" dirty="0" smtClean="0"/>
              <a:t> collective fishing rite takes place annually in the </a:t>
            </a:r>
            <a:r>
              <a:rPr lang="en-ZA" sz="2000" dirty="0" err="1" smtClean="0"/>
              <a:t>Ségou</a:t>
            </a:r>
            <a:r>
              <a:rPr lang="en-ZA" sz="2000" dirty="0" smtClean="0"/>
              <a:t> region of Mali to mark the beginning of the rainy season and commemorate the founding of the town San.</a:t>
            </a:r>
          </a:p>
          <a:p>
            <a:pPr marL="0" indent="0">
              <a:buNone/>
            </a:pPr>
            <a:endParaRPr lang="en-ZA" sz="2000" dirty="0" smtClean="0">
              <a:latin typeface="+mj-lt"/>
            </a:endParaRPr>
          </a:p>
          <a:p>
            <a:pPr marL="0" indent="0">
              <a:buNone/>
            </a:pPr>
            <a:r>
              <a:rPr lang="fr-FR" sz="2000" dirty="0" smtClean="0"/>
              <a:t>In </a:t>
            </a:r>
            <a:r>
              <a:rPr lang="fr-FR" sz="2000" dirty="0" err="1" smtClean="0"/>
              <a:t>recent</a:t>
            </a:r>
            <a:r>
              <a:rPr lang="fr-FR" sz="2000" dirty="0" smtClean="0"/>
              <a:t> </a:t>
            </a:r>
            <a:r>
              <a:rPr lang="fr-FR" sz="2000" dirty="0" err="1" smtClean="0"/>
              <a:t>years</a:t>
            </a:r>
            <a:r>
              <a:rPr lang="fr-FR" sz="2000" dirty="0" smtClean="0"/>
              <a:t>, </a:t>
            </a:r>
            <a:r>
              <a:rPr lang="fr-FR" sz="2000" dirty="0" err="1" smtClean="0"/>
              <a:t>fewer</a:t>
            </a:r>
            <a:r>
              <a:rPr lang="fr-FR" sz="2000" dirty="0" smtClean="0"/>
              <a:t> people attend the rite, </a:t>
            </a:r>
            <a:r>
              <a:rPr lang="fr-FR" sz="2000" dirty="0" err="1" smtClean="0"/>
              <a:t>because</a:t>
            </a:r>
            <a:r>
              <a:rPr lang="fr-FR" sz="2000" dirty="0" smtClean="0"/>
              <a:t> of </a:t>
            </a:r>
            <a:r>
              <a:rPr lang="fr-FR" sz="2000" dirty="0" err="1" smtClean="0"/>
              <a:t>decreasing</a:t>
            </a:r>
            <a:r>
              <a:rPr lang="fr-FR" sz="2000" dirty="0" smtClean="0"/>
              <a:t> </a:t>
            </a:r>
            <a:r>
              <a:rPr lang="fr-FR" sz="2000" dirty="0" err="1" smtClean="0"/>
              <a:t>awareness</a:t>
            </a:r>
            <a:r>
              <a:rPr lang="fr-FR" sz="2000" dirty="0" smtClean="0"/>
              <a:t> of </a:t>
            </a:r>
            <a:r>
              <a:rPr lang="fr-FR" sz="2000" dirty="0" err="1" smtClean="0"/>
              <a:t>its</a:t>
            </a:r>
            <a:r>
              <a:rPr lang="fr-FR" sz="2000" dirty="0" smtClean="0"/>
              <a:t> </a:t>
            </a:r>
            <a:r>
              <a:rPr lang="fr-FR" sz="2000" dirty="0" err="1" smtClean="0"/>
              <a:t>function</a:t>
            </a:r>
            <a:r>
              <a:rPr lang="fr-FR" sz="2000" dirty="0" smtClean="0"/>
              <a:t> and </a:t>
            </a:r>
            <a:r>
              <a:rPr lang="fr-FR" sz="2000" dirty="0" err="1" smtClean="0"/>
              <a:t>history</a:t>
            </a:r>
            <a:r>
              <a:rPr lang="fr-FR" sz="2000" dirty="0" smtClean="0"/>
              <a:t>, </a:t>
            </a:r>
            <a:r>
              <a:rPr lang="fr-FR" sz="2000" dirty="0" err="1" smtClean="0"/>
              <a:t>occasional</a:t>
            </a:r>
            <a:r>
              <a:rPr lang="fr-FR" sz="2000" dirty="0" smtClean="0"/>
              <a:t> accidents and the </a:t>
            </a:r>
            <a:r>
              <a:rPr lang="fr-FR" sz="2000" dirty="0" err="1" smtClean="0"/>
              <a:t>degradation</a:t>
            </a:r>
            <a:r>
              <a:rPr lang="fr-FR" sz="2000" dirty="0" smtClean="0"/>
              <a:t> of the </a:t>
            </a:r>
            <a:r>
              <a:rPr lang="fr-FR" sz="2000" dirty="0" err="1" smtClean="0"/>
              <a:t>Sanké</a:t>
            </a:r>
            <a:r>
              <a:rPr lang="fr-FR" sz="2000" dirty="0" smtClean="0"/>
              <a:t> Lake </a:t>
            </a:r>
            <a:endParaRPr lang="en-US" sz="2000" dirty="0">
              <a:latin typeface="+mj-lt"/>
            </a:endParaRPr>
          </a:p>
        </p:txBody>
      </p:sp>
      <p:pic>
        <p:nvPicPr>
          <p:cNvPr id="6"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51520" y="1988840"/>
            <a:ext cx="4342191" cy="3456384"/>
          </a:xfrm>
          <a:prstGeom prst="rect">
            <a:avLst/>
          </a:prstGeom>
          <a:noFill/>
          <a:ln w="9525">
            <a:noFill/>
            <a:miter lim="800000"/>
            <a:headEnd/>
            <a:tailEnd/>
          </a:ln>
        </p:spPr>
      </p:pic>
      <p:sp>
        <p:nvSpPr>
          <p:cNvPr id="7" name="TextBox 6"/>
          <p:cNvSpPr txBox="1"/>
          <p:nvPr/>
        </p:nvSpPr>
        <p:spPr>
          <a:xfrm>
            <a:off x="323528" y="5661248"/>
            <a:ext cx="4248472" cy="646331"/>
          </a:xfrm>
          <a:prstGeom prst="rect">
            <a:avLst/>
          </a:prstGeom>
          <a:noFill/>
        </p:spPr>
        <p:txBody>
          <a:bodyPr wrap="square" rtlCol="0">
            <a:spAutoFit/>
          </a:bodyPr>
          <a:lstStyle/>
          <a:p>
            <a:r>
              <a:rPr lang="fr-FR" dirty="0" smtClean="0"/>
              <a:t>© Direction nationale du patrimoine culturel, Ministère de la culture du Mali</a:t>
            </a:r>
            <a:endParaRPr lang="en-Z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067944" y="332656"/>
            <a:ext cx="4752528" cy="1368152"/>
          </a:xfrm>
        </p:spPr>
        <p:txBody>
          <a:bodyPr>
            <a:normAutofit/>
          </a:bodyPr>
          <a:lstStyle/>
          <a:p>
            <a:pPr algn="r"/>
            <a:r>
              <a:rPr lang="en-ZA" sz="3600" b="1" dirty="0" smtClean="0"/>
              <a:t/>
            </a:r>
            <a:br>
              <a:rPr lang="en-ZA" sz="3600" b="1" dirty="0" smtClean="0"/>
            </a:br>
            <a:r>
              <a:rPr lang="en-ZA" sz="3600" dirty="0" smtClean="0"/>
              <a:t> The Tango</a:t>
            </a:r>
            <a:endParaRPr lang="en-US" sz="3600" dirty="0"/>
          </a:p>
        </p:txBody>
      </p:sp>
      <p:sp>
        <p:nvSpPr>
          <p:cNvPr id="47107" name="Rectangle 3"/>
          <p:cNvSpPr>
            <a:spLocks noGrp="1" noChangeArrowheads="1"/>
          </p:cNvSpPr>
          <p:nvPr>
            <p:ph type="body" idx="1"/>
          </p:nvPr>
        </p:nvSpPr>
        <p:spPr>
          <a:xfrm>
            <a:off x="4499992" y="2420888"/>
            <a:ext cx="4188296" cy="3672408"/>
          </a:xfrm>
        </p:spPr>
        <p:txBody>
          <a:bodyPr/>
          <a:lstStyle/>
          <a:p>
            <a:pPr marL="0" indent="0">
              <a:buFontTx/>
              <a:buNone/>
            </a:pPr>
            <a:r>
              <a:rPr lang="en-ZA" sz="2000" dirty="0" smtClean="0"/>
              <a:t>The Tango is a symbol of the popular culture of Argentina and Uruguay, especially their capital cities. Originating in working class neighbourhoods of Buenos Aires, the Tango dates back to the late nineteenth century. Practiced spontaneously or in more formal settings, it enjoys great popularity locally and worldwide.</a:t>
            </a:r>
            <a:endParaRPr lang="en-US" sz="2000" dirty="0"/>
          </a:p>
        </p:txBody>
      </p:sp>
      <p:pic>
        <p:nvPicPr>
          <p:cNvPr id="6"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
        <p:nvSpPr>
          <p:cNvPr id="9" name="TextBox 8"/>
          <p:cNvSpPr txBox="1"/>
          <p:nvPr/>
        </p:nvSpPr>
        <p:spPr>
          <a:xfrm>
            <a:off x="899592" y="5949280"/>
            <a:ext cx="3528392" cy="646331"/>
          </a:xfrm>
          <a:prstGeom prst="rect">
            <a:avLst/>
          </a:prstGeom>
          <a:noFill/>
        </p:spPr>
        <p:txBody>
          <a:bodyPr wrap="square" rtlCol="0">
            <a:spAutoFit/>
          </a:bodyPr>
          <a:lstStyle/>
          <a:p>
            <a:r>
              <a:rPr lang="es-ES" dirty="0" smtClean="0"/>
              <a:t>© 2008, </a:t>
            </a:r>
            <a:r>
              <a:rPr lang="es-ES" dirty="0" err="1" smtClean="0"/>
              <a:t>by</a:t>
            </a:r>
            <a:r>
              <a:rPr lang="es-ES" dirty="0" smtClean="0"/>
              <a:t> Ministerio de Cultura Ciudad de Buenos Aires</a:t>
            </a:r>
            <a:endParaRPr lang="en-ZA" dirty="0"/>
          </a:p>
        </p:txBody>
      </p:sp>
      <p:pic>
        <p:nvPicPr>
          <p:cNvPr id="1027" name="Picture 3"/>
          <p:cNvPicPr>
            <a:picLocks noChangeAspect="1" noChangeArrowheads="1"/>
          </p:cNvPicPr>
          <p:nvPr/>
        </p:nvPicPr>
        <p:blipFill>
          <a:blip r:embed="rId4" cstate="print"/>
          <a:srcRect/>
          <a:stretch>
            <a:fillRect/>
          </a:stretch>
        </p:blipFill>
        <p:spPr bwMode="auto">
          <a:xfrm>
            <a:off x="1259632" y="2132856"/>
            <a:ext cx="25336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067944" y="476672"/>
            <a:ext cx="4896544" cy="1368152"/>
          </a:xfrm>
        </p:spPr>
        <p:txBody>
          <a:bodyPr>
            <a:normAutofit/>
          </a:bodyPr>
          <a:lstStyle/>
          <a:p>
            <a:pPr algn="r"/>
            <a:r>
              <a:rPr lang="en-ZA" sz="3600" b="1" dirty="0" smtClean="0"/>
              <a:t>School museum of </a:t>
            </a:r>
            <a:r>
              <a:rPr lang="en-ZA" sz="3600" b="1" dirty="0" err="1" smtClean="0"/>
              <a:t>Pusol</a:t>
            </a:r>
            <a:r>
              <a:rPr lang="en-ZA" sz="3600" b="1" dirty="0" smtClean="0"/>
              <a:t> (Spain)</a:t>
            </a:r>
            <a:endParaRPr lang="en-US" sz="3600" dirty="0"/>
          </a:p>
        </p:txBody>
      </p:sp>
      <p:sp>
        <p:nvSpPr>
          <p:cNvPr id="47107" name="Rectangle 3"/>
          <p:cNvSpPr>
            <a:spLocks noGrp="1" noChangeArrowheads="1"/>
          </p:cNvSpPr>
          <p:nvPr>
            <p:ph type="body" idx="1"/>
          </p:nvPr>
        </p:nvSpPr>
        <p:spPr>
          <a:xfrm>
            <a:off x="5364088" y="2132856"/>
            <a:ext cx="3396208" cy="3600400"/>
          </a:xfrm>
        </p:spPr>
        <p:txBody>
          <a:bodyPr/>
          <a:lstStyle/>
          <a:p>
            <a:pPr marL="0" indent="0">
              <a:buFontTx/>
              <a:buNone/>
            </a:pPr>
            <a:r>
              <a:rPr lang="en-ZA" sz="2400" dirty="0" smtClean="0"/>
              <a:t>Guided by teachers, children explore the rich heritage of Elche by working with tradition-bearers and documenting their heritage. </a:t>
            </a:r>
          </a:p>
        </p:txBody>
      </p:sp>
      <p:pic>
        <p:nvPicPr>
          <p:cNvPr id="6"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467544" y="2060848"/>
            <a:ext cx="47625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63888" y="4653136"/>
            <a:ext cx="3816424" cy="15841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sp>
        <p:nvSpPr>
          <p:cNvPr id="12" name="Oval 11"/>
          <p:cNvSpPr/>
          <p:nvPr/>
        </p:nvSpPr>
        <p:spPr>
          <a:xfrm>
            <a:off x="4788024" y="1844824"/>
            <a:ext cx="3888432" cy="295232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sp>
        <p:nvSpPr>
          <p:cNvPr id="7" name="Oval 6"/>
          <p:cNvSpPr/>
          <p:nvPr/>
        </p:nvSpPr>
        <p:spPr>
          <a:xfrm>
            <a:off x="467544" y="2204864"/>
            <a:ext cx="4608512" cy="28803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15362" name="Rectangle 2"/>
          <p:cNvSpPr>
            <a:spLocks noGrp="1" noChangeArrowheads="1"/>
          </p:cNvSpPr>
          <p:nvPr>
            <p:ph type="title"/>
          </p:nvPr>
        </p:nvSpPr>
        <p:spPr>
          <a:xfrm>
            <a:off x="3923928" y="332656"/>
            <a:ext cx="4834880" cy="1182960"/>
          </a:xfrm>
        </p:spPr>
        <p:txBody>
          <a:bodyPr>
            <a:normAutofit fontScale="90000"/>
          </a:bodyPr>
          <a:lstStyle/>
          <a:p>
            <a:pPr algn="r"/>
            <a:r>
              <a:rPr lang="en-GB" dirty="0" smtClean="0"/>
              <a:t>Organs of the Convention</a:t>
            </a:r>
            <a:endParaRPr lang="en-US" dirty="0"/>
          </a:p>
        </p:txBody>
      </p:sp>
      <p:sp>
        <p:nvSpPr>
          <p:cNvPr id="15363" name="Rectangle 3"/>
          <p:cNvSpPr>
            <a:spLocks noGrp="1" noChangeArrowheads="1"/>
          </p:cNvSpPr>
          <p:nvPr>
            <p:ph type="body" idx="1"/>
          </p:nvPr>
        </p:nvSpPr>
        <p:spPr>
          <a:xfrm flipV="1">
            <a:off x="2987824" y="1988840"/>
            <a:ext cx="5904656" cy="72008"/>
          </a:xfrm>
        </p:spPr>
        <p:txBody>
          <a:bodyPr/>
          <a:lstStyle/>
          <a:p>
            <a:pPr>
              <a:lnSpc>
                <a:spcPct val="80000"/>
              </a:lnSpc>
              <a:buFontTx/>
              <a:buNone/>
            </a:pPr>
            <a:r>
              <a:rPr lang="en-US" sz="1600" dirty="0" smtClean="0"/>
              <a:t>.</a:t>
            </a:r>
            <a:endParaRPr lang="en-US" sz="1600" dirty="0"/>
          </a:p>
        </p:txBody>
      </p:sp>
      <p:pic>
        <p:nvPicPr>
          <p:cNvPr id="6" name="Picture 2"/>
          <p:cNvPicPr>
            <a:picLocks noChangeAspect="1" noChangeArrowheads="1"/>
          </p:cNvPicPr>
          <p:nvPr/>
        </p:nvPicPr>
        <p:blipFill>
          <a:blip r:embed="rId3" cstate="print"/>
          <a:srcRect/>
          <a:stretch>
            <a:fillRect/>
          </a:stretch>
        </p:blipFill>
        <p:spPr bwMode="auto">
          <a:xfrm>
            <a:off x="395536" y="188640"/>
            <a:ext cx="3071812" cy="1919287"/>
          </a:xfrm>
          <a:prstGeom prst="rect">
            <a:avLst/>
          </a:prstGeom>
          <a:noFill/>
          <a:ln w="9525">
            <a:noFill/>
            <a:miter lim="800000"/>
            <a:headEnd/>
            <a:tailEnd/>
          </a:ln>
        </p:spPr>
      </p:pic>
      <p:sp>
        <p:nvSpPr>
          <p:cNvPr id="5" name="Rectangle 4"/>
          <p:cNvSpPr/>
          <p:nvPr/>
        </p:nvSpPr>
        <p:spPr>
          <a:xfrm>
            <a:off x="971600" y="2852936"/>
            <a:ext cx="3672408" cy="1569660"/>
          </a:xfrm>
          <a:prstGeom prst="rect">
            <a:avLst/>
          </a:prstGeom>
        </p:spPr>
        <p:txBody>
          <a:bodyPr wrap="square">
            <a:spAutoFit/>
          </a:bodyPr>
          <a:lstStyle/>
          <a:p>
            <a:r>
              <a:rPr lang="en-GB" sz="2400" dirty="0" smtClean="0"/>
              <a:t>General Assembly: sovereign body of the Convention. All States Parties are members.</a:t>
            </a:r>
            <a:endParaRPr lang="en-ZA" sz="2400" dirty="0"/>
          </a:p>
        </p:txBody>
      </p:sp>
      <p:sp>
        <p:nvSpPr>
          <p:cNvPr id="9" name="Rectangle 8"/>
          <p:cNvSpPr/>
          <p:nvPr/>
        </p:nvSpPr>
        <p:spPr>
          <a:xfrm>
            <a:off x="5436096" y="2348880"/>
            <a:ext cx="2880320" cy="1938992"/>
          </a:xfrm>
          <a:prstGeom prst="rect">
            <a:avLst/>
          </a:prstGeom>
        </p:spPr>
        <p:txBody>
          <a:bodyPr wrap="square">
            <a:spAutoFit/>
          </a:bodyPr>
          <a:lstStyle/>
          <a:p>
            <a:r>
              <a:rPr lang="en-GB" sz="2400" dirty="0" smtClean="0"/>
              <a:t>Intergovernmental Committee: 24  states members, implement the Convention. </a:t>
            </a:r>
            <a:endParaRPr lang="en-ZA" sz="2400" dirty="0"/>
          </a:p>
        </p:txBody>
      </p:sp>
      <p:sp>
        <p:nvSpPr>
          <p:cNvPr id="11" name="TextBox 10"/>
          <p:cNvSpPr txBox="1"/>
          <p:nvPr/>
        </p:nvSpPr>
        <p:spPr>
          <a:xfrm>
            <a:off x="3635896" y="4941168"/>
            <a:ext cx="3600400" cy="1200329"/>
          </a:xfrm>
          <a:prstGeom prst="rect">
            <a:avLst/>
          </a:prstGeom>
          <a:noFill/>
        </p:spPr>
        <p:txBody>
          <a:bodyPr wrap="square" rtlCol="0">
            <a:spAutoFit/>
          </a:bodyPr>
          <a:lstStyle/>
          <a:p>
            <a:r>
              <a:rPr lang="en-ZA" sz="2400" dirty="0" smtClean="0"/>
              <a:t>UNESCO Secretariat assists in implementation of the Convention</a:t>
            </a:r>
            <a:endParaRPr lang="en-ZA" sz="2400" b="1" dirty="0"/>
          </a:p>
        </p:txBody>
      </p:sp>
      <p:sp>
        <p:nvSpPr>
          <p:cNvPr id="13" name="Curved Up Arrow 12"/>
          <p:cNvSpPr/>
          <p:nvPr/>
        </p:nvSpPr>
        <p:spPr>
          <a:xfrm rot="-2340000">
            <a:off x="7154113" y="4746707"/>
            <a:ext cx="1201657" cy="61491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6" name="Curved Down Arrow 15"/>
          <p:cNvSpPr/>
          <p:nvPr/>
        </p:nvSpPr>
        <p:spPr>
          <a:xfrm rot="13860000">
            <a:off x="2334227" y="5091557"/>
            <a:ext cx="1211904" cy="5638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23928" y="332656"/>
            <a:ext cx="4834880" cy="1182960"/>
          </a:xfrm>
        </p:spPr>
        <p:txBody>
          <a:bodyPr>
            <a:normAutofit fontScale="90000"/>
          </a:bodyPr>
          <a:lstStyle/>
          <a:p>
            <a:pPr algn="ctr"/>
            <a:r>
              <a:rPr lang="en-GB" dirty="0" smtClean="0"/>
              <a:t> Operational Directives</a:t>
            </a:r>
            <a:endParaRPr lang="en-US" dirty="0"/>
          </a:p>
        </p:txBody>
      </p:sp>
      <p:sp>
        <p:nvSpPr>
          <p:cNvPr id="15363" name="Rectangle 3"/>
          <p:cNvSpPr>
            <a:spLocks noGrp="1" noChangeArrowheads="1"/>
          </p:cNvSpPr>
          <p:nvPr>
            <p:ph type="body" idx="1"/>
          </p:nvPr>
        </p:nvSpPr>
        <p:spPr>
          <a:xfrm flipV="1">
            <a:off x="2987824" y="1988840"/>
            <a:ext cx="5904656" cy="72008"/>
          </a:xfrm>
        </p:spPr>
        <p:txBody>
          <a:bodyPr/>
          <a:lstStyle/>
          <a:p>
            <a:pPr>
              <a:lnSpc>
                <a:spcPct val="80000"/>
              </a:lnSpc>
              <a:buFontTx/>
              <a:buNone/>
            </a:pPr>
            <a:r>
              <a:rPr lang="en-US" sz="1600" dirty="0" smtClean="0"/>
              <a:t>.</a:t>
            </a:r>
            <a:endParaRPr lang="en-US" sz="1600" dirty="0"/>
          </a:p>
        </p:txBody>
      </p:sp>
      <p:pic>
        <p:nvPicPr>
          <p:cNvPr id="6" name="Picture 2"/>
          <p:cNvPicPr>
            <a:picLocks noChangeAspect="1" noChangeArrowheads="1"/>
          </p:cNvPicPr>
          <p:nvPr/>
        </p:nvPicPr>
        <p:blipFill>
          <a:blip r:embed="rId3" cstate="print"/>
          <a:srcRect/>
          <a:stretch>
            <a:fillRect/>
          </a:stretch>
        </p:blipFill>
        <p:spPr bwMode="auto">
          <a:xfrm>
            <a:off x="395536" y="188640"/>
            <a:ext cx="3071812" cy="1919287"/>
          </a:xfrm>
          <a:prstGeom prst="rect">
            <a:avLst/>
          </a:prstGeom>
          <a:noFill/>
          <a:ln w="9525">
            <a:noFill/>
            <a:miter lim="800000"/>
            <a:headEnd/>
            <a:tailEnd/>
          </a:ln>
        </p:spPr>
      </p:pic>
      <p:sp>
        <p:nvSpPr>
          <p:cNvPr id="13" name="TextBox 12"/>
          <p:cNvSpPr txBox="1"/>
          <p:nvPr/>
        </p:nvSpPr>
        <p:spPr>
          <a:xfrm>
            <a:off x="3563888" y="1772817"/>
            <a:ext cx="4824536" cy="5262979"/>
          </a:xfrm>
          <a:prstGeom prst="rect">
            <a:avLst/>
          </a:prstGeom>
          <a:noFill/>
        </p:spPr>
        <p:txBody>
          <a:bodyPr wrap="square" rtlCol="0">
            <a:spAutoFit/>
          </a:bodyPr>
          <a:lstStyle/>
          <a:p>
            <a:r>
              <a:rPr lang="en-GB" sz="2400" dirty="0" smtClean="0"/>
              <a:t>Guide implementation of the Convention</a:t>
            </a:r>
          </a:p>
          <a:p>
            <a:endParaRPr lang="en-GB" sz="2400" dirty="0" smtClean="0"/>
          </a:p>
          <a:p>
            <a:r>
              <a:rPr lang="en-GB" sz="2400" dirty="0" smtClean="0"/>
              <a:t>Include regulations and procedures for Lists and Fund</a:t>
            </a:r>
          </a:p>
          <a:p>
            <a:endParaRPr lang="en-GB" sz="2400" dirty="0" smtClean="0"/>
          </a:p>
          <a:p>
            <a:r>
              <a:rPr lang="en-GB" sz="2400" dirty="0" smtClean="0"/>
              <a:t>Prepared by Committee, approved by General Assembly</a:t>
            </a:r>
          </a:p>
          <a:p>
            <a:endParaRPr lang="en-GB" sz="2400" dirty="0" smtClean="0"/>
          </a:p>
          <a:p>
            <a:r>
              <a:rPr lang="en-GB" sz="2400" dirty="0" smtClean="0"/>
              <a:t>First set approved 2008; amended and enlarged 2010</a:t>
            </a:r>
          </a:p>
          <a:p>
            <a:endParaRPr lang="en-GB" dirty="0" smtClean="0"/>
          </a:p>
          <a:p>
            <a:endParaRPr lang="en-GB" dirty="0" smtClean="0"/>
          </a:p>
          <a:p>
            <a:endParaRPr lang="en-GB" dirty="0" smtClean="0"/>
          </a:p>
          <a:p>
            <a:endParaRPr lang="en-ZA"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23928" y="332656"/>
            <a:ext cx="4834880" cy="1080120"/>
          </a:xfrm>
        </p:spPr>
        <p:txBody>
          <a:bodyPr>
            <a:normAutofit fontScale="90000"/>
          </a:bodyPr>
          <a:lstStyle/>
          <a:p>
            <a:pPr algn="r"/>
            <a:r>
              <a:rPr lang="en-GB" dirty="0" smtClean="0"/>
              <a:t> Intangible Heritage Fund</a:t>
            </a:r>
            <a:endParaRPr lang="en-US" sz="3600" dirty="0"/>
          </a:p>
        </p:txBody>
      </p:sp>
      <p:sp>
        <p:nvSpPr>
          <p:cNvPr id="15363" name="Rectangle 3"/>
          <p:cNvSpPr>
            <a:spLocks noGrp="1" noChangeArrowheads="1"/>
          </p:cNvSpPr>
          <p:nvPr>
            <p:ph type="body" idx="1"/>
          </p:nvPr>
        </p:nvSpPr>
        <p:spPr>
          <a:xfrm flipV="1">
            <a:off x="2987824" y="1988840"/>
            <a:ext cx="5904656" cy="72008"/>
          </a:xfrm>
        </p:spPr>
        <p:txBody>
          <a:bodyPr/>
          <a:lstStyle/>
          <a:p>
            <a:pPr>
              <a:lnSpc>
                <a:spcPct val="80000"/>
              </a:lnSpc>
              <a:buFontTx/>
              <a:buNone/>
            </a:pPr>
            <a:r>
              <a:rPr lang="en-US" sz="1600" dirty="0" smtClean="0"/>
              <a:t>.</a:t>
            </a:r>
            <a:endParaRPr lang="en-US" sz="1600" dirty="0"/>
          </a:p>
        </p:txBody>
      </p:sp>
      <p:pic>
        <p:nvPicPr>
          <p:cNvPr id="6" name="Picture 2"/>
          <p:cNvPicPr>
            <a:picLocks noChangeAspect="1" noChangeArrowheads="1"/>
          </p:cNvPicPr>
          <p:nvPr/>
        </p:nvPicPr>
        <p:blipFill>
          <a:blip r:embed="rId3" cstate="print"/>
          <a:srcRect/>
          <a:stretch>
            <a:fillRect/>
          </a:stretch>
        </p:blipFill>
        <p:spPr bwMode="auto">
          <a:xfrm>
            <a:off x="395536" y="188640"/>
            <a:ext cx="3071812" cy="1919287"/>
          </a:xfrm>
          <a:prstGeom prst="rect">
            <a:avLst/>
          </a:prstGeom>
          <a:noFill/>
          <a:ln w="9525">
            <a:noFill/>
            <a:miter lim="800000"/>
            <a:headEnd/>
            <a:tailEnd/>
          </a:ln>
        </p:spPr>
      </p:pic>
      <p:sp>
        <p:nvSpPr>
          <p:cNvPr id="13" name="TextBox 12"/>
          <p:cNvSpPr txBox="1"/>
          <p:nvPr/>
        </p:nvSpPr>
        <p:spPr>
          <a:xfrm>
            <a:off x="3995936" y="1844824"/>
            <a:ext cx="4464496" cy="5170646"/>
          </a:xfrm>
          <a:prstGeom prst="rect">
            <a:avLst/>
          </a:prstGeom>
          <a:noFill/>
        </p:spPr>
        <p:txBody>
          <a:bodyPr wrap="square" rtlCol="0">
            <a:spAutoFit/>
          </a:bodyPr>
          <a:lstStyle/>
          <a:p>
            <a:r>
              <a:rPr lang="en-ZA" sz="2400" dirty="0" smtClean="0"/>
              <a:t>Mainly supports  safeguarding, inventory making, capacity building</a:t>
            </a:r>
          </a:p>
          <a:p>
            <a:endParaRPr lang="en-ZA" sz="2400" dirty="0" smtClean="0"/>
          </a:p>
          <a:p>
            <a:r>
              <a:rPr lang="en-ZA" sz="2400" dirty="0" smtClean="0"/>
              <a:t>States Parties contribute to the Fund</a:t>
            </a:r>
          </a:p>
          <a:p>
            <a:endParaRPr lang="en-ZA" sz="2400" dirty="0" smtClean="0"/>
          </a:p>
          <a:p>
            <a:r>
              <a:rPr lang="en-ZA" sz="2400" dirty="0" smtClean="0"/>
              <a:t>Some States make additional contributions</a:t>
            </a:r>
          </a:p>
          <a:p>
            <a:endParaRPr lang="en-ZA" sz="2400" dirty="0" smtClean="0"/>
          </a:p>
          <a:p>
            <a:r>
              <a:rPr lang="en-ZA" sz="2400" dirty="0" smtClean="0"/>
              <a:t>Few requests for assistance received so far</a:t>
            </a:r>
          </a:p>
          <a:p>
            <a:pPr>
              <a:buFont typeface="Arial" pitchFamily="34" charset="0"/>
              <a:buChar char="•"/>
            </a:pPr>
            <a:endParaRPr lang="en-ZA" sz="2400" dirty="0" smtClean="0"/>
          </a:p>
          <a:p>
            <a:endParaRPr lang="en-ZA"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23928" y="332656"/>
            <a:ext cx="4834880" cy="1080120"/>
          </a:xfrm>
        </p:spPr>
        <p:txBody>
          <a:bodyPr>
            <a:normAutofit fontScale="90000"/>
          </a:bodyPr>
          <a:lstStyle/>
          <a:p>
            <a:pPr algn="r"/>
            <a:r>
              <a:rPr lang="en-GB" dirty="0" smtClean="0"/>
              <a:t> Exercise: O</a:t>
            </a:r>
            <a:r>
              <a:rPr lang="en-ZA" dirty="0" err="1" smtClean="0"/>
              <a:t>bligations</a:t>
            </a:r>
            <a:r>
              <a:rPr lang="en-ZA" dirty="0" smtClean="0"/>
              <a:t> of States Parties</a:t>
            </a:r>
            <a:endParaRPr lang="en-US" sz="3600" dirty="0"/>
          </a:p>
        </p:txBody>
      </p:sp>
      <p:pic>
        <p:nvPicPr>
          <p:cNvPr id="6" name="Picture 2"/>
          <p:cNvPicPr>
            <a:picLocks noChangeAspect="1" noChangeArrowheads="1"/>
          </p:cNvPicPr>
          <p:nvPr/>
        </p:nvPicPr>
        <p:blipFill>
          <a:blip r:embed="rId3" cstate="print"/>
          <a:srcRect/>
          <a:stretch>
            <a:fillRect/>
          </a:stretch>
        </p:blipFill>
        <p:spPr bwMode="auto">
          <a:xfrm>
            <a:off x="395536" y="188640"/>
            <a:ext cx="3071812" cy="1919287"/>
          </a:xfrm>
          <a:prstGeom prst="rect">
            <a:avLst/>
          </a:prstGeom>
          <a:noFill/>
          <a:ln w="9525">
            <a:noFill/>
            <a:miter lim="800000"/>
            <a:headEnd/>
            <a:tailEnd/>
          </a:ln>
        </p:spPr>
      </p:pic>
      <p:sp>
        <p:nvSpPr>
          <p:cNvPr id="13" name="TextBox 12"/>
          <p:cNvSpPr txBox="1"/>
          <p:nvPr/>
        </p:nvSpPr>
        <p:spPr>
          <a:xfrm>
            <a:off x="3995936" y="1844824"/>
            <a:ext cx="4464496" cy="738664"/>
          </a:xfrm>
          <a:prstGeom prst="rect">
            <a:avLst/>
          </a:prstGeom>
          <a:noFill/>
        </p:spPr>
        <p:txBody>
          <a:bodyPr wrap="square" rtlCol="0">
            <a:spAutoFit/>
          </a:bodyPr>
          <a:lstStyle/>
          <a:p>
            <a:pPr>
              <a:buFont typeface="Arial" pitchFamily="34" charset="0"/>
              <a:buChar char="•"/>
            </a:pPr>
            <a:endParaRPr lang="en-ZA" sz="2400" dirty="0" smtClean="0"/>
          </a:p>
          <a:p>
            <a:endParaRPr lang="en-ZA" dirty="0" smtClean="0"/>
          </a:p>
        </p:txBody>
      </p:sp>
      <p:sp>
        <p:nvSpPr>
          <p:cNvPr id="7" name="Content Placeholder 6"/>
          <p:cNvSpPr>
            <a:spLocks noGrp="1"/>
          </p:cNvSpPr>
          <p:nvPr>
            <p:ph idx="1"/>
          </p:nvPr>
        </p:nvSpPr>
        <p:spPr>
          <a:xfrm>
            <a:off x="3923928" y="2132856"/>
            <a:ext cx="4762872" cy="3963144"/>
          </a:xfrm>
        </p:spPr>
        <p:txBody>
          <a:bodyPr/>
          <a:lstStyle/>
          <a:p>
            <a:pPr>
              <a:buNone/>
            </a:pPr>
            <a:r>
              <a:rPr lang="en-ZA" dirty="0" smtClean="0"/>
              <a:t>In Articles 11-15 and 26-29 of the Convention, can you identify where it says </a:t>
            </a:r>
          </a:p>
          <a:p>
            <a:pPr>
              <a:buNone/>
            </a:pPr>
            <a:endParaRPr lang="en-ZA" dirty="0" smtClean="0"/>
          </a:p>
          <a:p>
            <a:pPr>
              <a:buNone/>
            </a:pPr>
            <a:r>
              <a:rPr lang="en-ZA" dirty="0" smtClean="0"/>
              <a:t>States Parties shall ...</a:t>
            </a:r>
          </a:p>
          <a:p>
            <a:pPr>
              <a:buNone/>
            </a:pPr>
            <a:endParaRPr lang="en-ZA" dirty="0" smtClean="0"/>
          </a:p>
          <a:p>
            <a:pPr>
              <a:buNone/>
            </a:pPr>
            <a:r>
              <a:rPr lang="en-ZA" dirty="0" smtClean="0"/>
              <a:t>States Parties shall endeavour to ...</a:t>
            </a:r>
            <a:endParaRPr lang="en-Z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419872" y="414338"/>
            <a:ext cx="5544616" cy="1142454"/>
          </a:xfrm>
        </p:spPr>
        <p:txBody>
          <a:bodyPr>
            <a:normAutofit fontScale="90000"/>
          </a:bodyPr>
          <a:lstStyle/>
          <a:p>
            <a:pPr algn="r" eaLnBrk="1" fontAlgn="auto" hangingPunct="1">
              <a:spcAft>
                <a:spcPts val="0"/>
              </a:spcAft>
              <a:defRPr/>
            </a:pPr>
            <a:r>
              <a:rPr lang="en-ZA" sz="4000" dirty="0" smtClean="0"/>
              <a:t>Obligations of States Parties</a:t>
            </a:r>
            <a:endParaRPr sz="4000" dirty="0" smtClean="0"/>
          </a:p>
        </p:txBody>
      </p:sp>
      <p:pic>
        <p:nvPicPr>
          <p:cNvPr id="6148"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
        <p:nvSpPr>
          <p:cNvPr id="7" name="Content Placeholder 6"/>
          <p:cNvSpPr>
            <a:spLocks noGrp="1"/>
          </p:cNvSpPr>
          <p:nvPr>
            <p:ph idx="1"/>
          </p:nvPr>
        </p:nvSpPr>
        <p:spPr>
          <a:xfrm>
            <a:off x="3635896" y="2348880"/>
            <a:ext cx="5293096" cy="3888432"/>
          </a:xfrm>
        </p:spPr>
        <p:txBody>
          <a:bodyPr/>
          <a:lstStyle/>
          <a:p>
            <a:pPr>
              <a:buClr>
                <a:schemeClr val="bg2">
                  <a:lumMod val="25000"/>
                </a:schemeClr>
              </a:buClr>
            </a:pPr>
            <a:r>
              <a:rPr lang="en-GB" dirty="0" smtClean="0"/>
              <a:t>Safeguard ICH on its territory</a:t>
            </a:r>
          </a:p>
          <a:p>
            <a:pPr>
              <a:buClr>
                <a:schemeClr val="bg2">
                  <a:lumMod val="25000"/>
                </a:schemeClr>
              </a:buClr>
            </a:pPr>
            <a:r>
              <a:rPr lang="en-ZA" dirty="0" smtClean="0"/>
              <a:t>Ensure community participation in identifying and safeguarding</a:t>
            </a:r>
          </a:p>
          <a:p>
            <a:pPr>
              <a:buClr>
                <a:schemeClr val="bg2">
                  <a:lumMod val="25000"/>
                </a:schemeClr>
              </a:buClr>
            </a:pPr>
            <a:r>
              <a:rPr lang="en-GB" dirty="0" smtClean="0"/>
              <a:t>Identify, define and inventory ICH in its territory</a:t>
            </a:r>
          </a:p>
          <a:p>
            <a:pPr>
              <a:buClr>
                <a:schemeClr val="bg2">
                  <a:lumMod val="25000"/>
                </a:schemeClr>
              </a:buClr>
            </a:pPr>
            <a:r>
              <a:rPr lang="en-GB" dirty="0" smtClean="0"/>
              <a:t>Contribute to the ICH Fund</a:t>
            </a:r>
          </a:p>
          <a:p>
            <a:pPr>
              <a:buClr>
                <a:schemeClr val="bg2">
                  <a:lumMod val="25000"/>
                </a:schemeClr>
              </a:buClr>
            </a:pPr>
            <a:r>
              <a:rPr lang="en-GB" dirty="0" smtClean="0"/>
              <a:t>Report to the Committee</a:t>
            </a:r>
          </a:p>
          <a:p>
            <a:pPr>
              <a:buClr>
                <a:schemeClr val="bg2">
                  <a:lumMod val="25000"/>
                </a:schemeClr>
              </a:buClr>
              <a:buNone/>
            </a:pPr>
            <a:endParaRPr lang="en-GB" sz="1800" dirty="0" smtClean="0"/>
          </a:p>
          <a:p>
            <a:endParaRPr lang="en-GB" dirty="0" smtClean="0"/>
          </a:p>
          <a:p>
            <a:endParaRPr lang="en-GB" dirty="0" smtClean="0"/>
          </a:p>
          <a:p>
            <a:endParaRPr lang="en-ZA" dirty="0" smtClean="0"/>
          </a:p>
          <a:p>
            <a:endParaRPr lang="en-Z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779912" y="476672"/>
            <a:ext cx="5112568" cy="1584176"/>
          </a:xfrm>
        </p:spPr>
        <p:txBody>
          <a:bodyPr>
            <a:normAutofit/>
          </a:bodyPr>
          <a:lstStyle/>
          <a:p>
            <a:pPr algn="r"/>
            <a:r>
              <a:rPr lang="en-GB" sz="4400" dirty="0" smtClean="0">
                <a:latin typeface="Arial" pitchFamily="34" charset="0"/>
                <a:cs typeface="Arial" pitchFamily="34" charset="0"/>
              </a:rPr>
              <a:t>Benefits for States Parties</a:t>
            </a:r>
          </a:p>
        </p:txBody>
      </p:sp>
      <p:sp>
        <p:nvSpPr>
          <p:cNvPr id="15363" name="Rectangle 3"/>
          <p:cNvSpPr>
            <a:spLocks noGrp="1" noChangeArrowheads="1"/>
          </p:cNvSpPr>
          <p:nvPr>
            <p:ph type="body" idx="1"/>
          </p:nvPr>
        </p:nvSpPr>
        <p:spPr>
          <a:xfrm>
            <a:off x="2987824" y="2060848"/>
            <a:ext cx="5904656" cy="4608512"/>
          </a:xfrm>
        </p:spPr>
        <p:txBody>
          <a:bodyPr/>
          <a:lstStyle/>
          <a:p>
            <a:pPr>
              <a:lnSpc>
                <a:spcPct val="80000"/>
              </a:lnSpc>
              <a:buFontTx/>
              <a:buNone/>
            </a:pPr>
            <a:r>
              <a:rPr lang="en-US" sz="1600" dirty="0" smtClean="0"/>
              <a:t>.</a:t>
            </a:r>
            <a:endParaRPr lang="en-US" sz="1600" dirty="0"/>
          </a:p>
        </p:txBody>
      </p:sp>
      <p:pic>
        <p:nvPicPr>
          <p:cNvPr id="6" name="Picture 2"/>
          <p:cNvPicPr>
            <a:picLocks noChangeAspect="1" noChangeArrowheads="1"/>
          </p:cNvPicPr>
          <p:nvPr/>
        </p:nvPicPr>
        <p:blipFill>
          <a:blip r:embed="rId3" cstate="print"/>
          <a:srcRect/>
          <a:stretch>
            <a:fillRect/>
          </a:stretch>
        </p:blipFill>
        <p:spPr bwMode="auto">
          <a:xfrm>
            <a:off x="395536" y="188640"/>
            <a:ext cx="3071812" cy="1919287"/>
          </a:xfrm>
          <a:prstGeom prst="rect">
            <a:avLst/>
          </a:prstGeom>
          <a:noFill/>
          <a:ln w="9525">
            <a:noFill/>
            <a:miter lim="800000"/>
            <a:headEnd/>
            <a:tailEnd/>
          </a:ln>
        </p:spPr>
      </p:pic>
      <p:sp>
        <p:nvSpPr>
          <p:cNvPr id="5" name="TextBox 4"/>
          <p:cNvSpPr txBox="1"/>
          <p:nvPr/>
        </p:nvSpPr>
        <p:spPr>
          <a:xfrm>
            <a:off x="3491880" y="2636912"/>
            <a:ext cx="5184576" cy="2677656"/>
          </a:xfrm>
          <a:prstGeom prst="rect">
            <a:avLst/>
          </a:prstGeom>
          <a:noFill/>
        </p:spPr>
        <p:txBody>
          <a:bodyPr wrap="square" rtlCol="0">
            <a:spAutoFit/>
          </a:bodyPr>
          <a:lstStyle/>
          <a:p>
            <a:pPr marL="504000" lvl="0" indent="-504000">
              <a:buFont typeface="Arial" pitchFamily="34" charset="0"/>
              <a:buChar char="•"/>
            </a:pPr>
            <a:r>
              <a:rPr lang="en-US" sz="2400" dirty="0" smtClean="0"/>
              <a:t>Safeguarding </a:t>
            </a:r>
          </a:p>
          <a:p>
            <a:pPr marL="504000" indent="-504000">
              <a:buFont typeface="Arial" pitchFamily="34" charset="0"/>
              <a:buChar char="•"/>
            </a:pPr>
            <a:r>
              <a:rPr lang="en-US" sz="2400" dirty="0" smtClean="0"/>
              <a:t>International assistance </a:t>
            </a:r>
          </a:p>
          <a:p>
            <a:pPr marL="504000" lvl="0" indent="-504000">
              <a:buFont typeface="Arial" pitchFamily="34" charset="0"/>
              <a:buChar char="•"/>
            </a:pPr>
            <a:r>
              <a:rPr lang="en-US" sz="2400" dirty="0" smtClean="0"/>
              <a:t>Nominating elements</a:t>
            </a:r>
          </a:p>
          <a:p>
            <a:pPr marL="504000" lvl="0" indent="-504000">
              <a:buFont typeface="Arial" pitchFamily="34" charset="0"/>
              <a:buChar char="•"/>
            </a:pPr>
            <a:r>
              <a:rPr lang="en-US" sz="2400" dirty="0" smtClean="0"/>
              <a:t>International cooperation</a:t>
            </a:r>
          </a:p>
          <a:p>
            <a:pPr marL="504000" lvl="0" indent="-504000">
              <a:buFont typeface="Arial" pitchFamily="34" charset="0"/>
              <a:buChar char="•"/>
            </a:pPr>
            <a:r>
              <a:rPr lang="en-US" sz="2400" dirty="0" smtClean="0"/>
              <a:t>Sharing expertise</a:t>
            </a:r>
          </a:p>
          <a:p>
            <a:pPr marL="504000" lvl="0" indent="-504000">
              <a:buFont typeface="Arial" pitchFamily="34" charset="0"/>
              <a:buChar char="•"/>
            </a:pPr>
            <a:r>
              <a:rPr lang="en-US" sz="2400" dirty="0" smtClean="0"/>
              <a:t>Participating in the organs of the Convention</a:t>
            </a:r>
            <a:endParaRPr lang="en-ZA"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779912" y="476672"/>
            <a:ext cx="5112568" cy="1224136"/>
          </a:xfrm>
        </p:spPr>
        <p:txBody>
          <a:bodyPr>
            <a:normAutofit fontScale="90000"/>
          </a:bodyPr>
          <a:lstStyle/>
          <a:p>
            <a:pPr algn="r"/>
            <a:r>
              <a:rPr lang="en-GB" sz="4400" dirty="0" smtClean="0">
                <a:latin typeface="Arial" pitchFamily="34" charset="0"/>
                <a:cs typeface="Arial" pitchFamily="34" charset="0"/>
              </a:rPr>
              <a:t>Points to remember...</a:t>
            </a:r>
          </a:p>
        </p:txBody>
      </p:sp>
      <p:sp>
        <p:nvSpPr>
          <p:cNvPr id="15363" name="Rectangle 3"/>
          <p:cNvSpPr>
            <a:spLocks noGrp="1" noChangeArrowheads="1"/>
          </p:cNvSpPr>
          <p:nvPr>
            <p:ph type="body" idx="1"/>
          </p:nvPr>
        </p:nvSpPr>
        <p:spPr>
          <a:xfrm>
            <a:off x="2987824" y="2060848"/>
            <a:ext cx="5904656" cy="4608512"/>
          </a:xfrm>
        </p:spPr>
        <p:txBody>
          <a:bodyPr/>
          <a:lstStyle/>
          <a:p>
            <a:pPr>
              <a:lnSpc>
                <a:spcPct val="80000"/>
              </a:lnSpc>
              <a:buFontTx/>
              <a:buNone/>
            </a:pPr>
            <a:r>
              <a:rPr lang="en-US" sz="1600" dirty="0" smtClean="0"/>
              <a:t>.</a:t>
            </a:r>
            <a:endParaRPr lang="en-US" sz="1600" dirty="0"/>
          </a:p>
        </p:txBody>
      </p:sp>
      <p:pic>
        <p:nvPicPr>
          <p:cNvPr id="6" name="Picture 2"/>
          <p:cNvPicPr>
            <a:picLocks noChangeAspect="1" noChangeArrowheads="1"/>
          </p:cNvPicPr>
          <p:nvPr/>
        </p:nvPicPr>
        <p:blipFill>
          <a:blip r:embed="rId3" cstate="print"/>
          <a:srcRect/>
          <a:stretch>
            <a:fillRect/>
          </a:stretch>
        </p:blipFill>
        <p:spPr bwMode="auto">
          <a:xfrm>
            <a:off x="395536" y="188640"/>
            <a:ext cx="3071812" cy="1919287"/>
          </a:xfrm>
          <a:prstGeom prst="rect">
            <a:avLst/>
          </a:prstGeom>
          <a:noFill/>
          <a:ln w="9525">
            <a:noFill/>
            <a:miter lim="800000"/>
            <a:headEnd/>
            <a:tailEnd/>
          </a:ln>
        </p:spPr>
      </p:pic>
      <p:sp>
        <p:nvSpPr>
          <p:cNvPr id="5" name="TextBox 4"/>
          <p:cNvSpPr txBox="1"/>
          <p:nvPr/>
        </p:nvSpPr>
        <p:spPr>
          <a:xfrm>
            <a:off x="2627784" y="2780928"/>
            <a:ext cx="6192688" cy="3170099"/>
          </a:xfrm>
          <a:prstGeom prst="rect">
            <a:avLst/>
          </a:prstGeom>
          <a:noFill/>
        </p:spPr>
        <p:txBody>
          <a:bodyPr wrap="square" rtlCol="0">
            <a:spAutoFit/>
          </a:bodyPr>
          <a:lstStyle/>
          <a:p>
            <a:r>
              <a:rPr lang="en-US" sz="2000" dirty="0" smtClean="0"/>
              <a:t>The Convention aims </a:t>
            </a:r>
            <a:r>
              <a:rPr lang="en-ZA" sz="2000" dirty="0" smtClean="0"/>
              <a:t>to:</a:t>
            </a:r>
          </a:p>
          <a:p>
            <a:endParaRPr lang="en-ZA" sz="2000" dirty="0"/>
          </a:p>
          <a:p>
            <a:r>
              <a:rPr lang="en-ZA" sz="2000" dirty="0"/>
              <a:t>S</a:t>
            </a:r>
            <a:r>
              <a:rPr lang="en-ZA" sz="2000" dirty="0" smtClean="0"/>
              <a:t>afeguard the ICH</a:t>
            </a:r>
          </a:p>
          <a:p>
            <a:endParaRPr lang="en-ZA" sz="2000" dirty="0" smtClean="0"/>
          </a:p>
          <a:p>
            <a:r>
              <a:rPr lang="en-US" sz="2000" dirty="0" smtClean="0"/>
              <a:t>Promote </a:t>
            </a:r>
            <a:r>
              <a:rPr lang="en-US" sz="2000" dirty="0"/>
              <a:t>cultural diversity, human creativity, mutual understanding, and international cooperation</a:t>
            </a:r>
            <a:r>
              <a:rPr lang="en-GB" sz="2000" dirty="0"/>
              <a:t> </a:t>
            </a:r>
            <a:endParaRPr lang="en-GB" sz="2000" dirty="0" smtClean="0"/>
          </a:p>
          <a:p>
            <a:endParaRPr lang="en-ZA" sz="2000" dirty="0" smtClean="0"/>
          </a:p>
          <a:p>
            <a:r>
              <a:rPr lang="en-ZA" sz="2000" dirty="0" smtClean="0"/>
              <a:t>Underscore the role of communities of tradition-bearers in the definition, enactment, transmission and safeguarding of their ICH</a:t>
            </a:r>
          </a:p>
        </p:txBody>
      </p:sp>
    </p:spTree>
    <p:extLst>
      <p:ext uri="{BB962C8B-B14F-4D97-AF65-F5344CB8AC3E}">
        <p14:creationId xmlns:p14="http://schemas.microsoft.com/office/powerpoint/2010/main" xmlns="" val="180744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707904" y="414338"/>
            <a:ext cx="4936062" cy="1371588"/>
          </a:xfrm>
        </p:spPr>
        <p:txBody>
          <a:bodyPr>
            <a:normAutofit/>
          </a:bodyPr>
          <a:lstStyle/>
          <a:p>
            <a:pPr algn="r" eaLnBrk="1" fontAlgn="auto" hangingPunct="1">
              <a:spcAft>
                <a:spcPts val="0"/>
              </a:spcAft>
              <a:defRPr/>
            </a:pPr>
            <a:r>
              <a:rPr sz="4000" dirty="0" smtClean="0"/>
              <a:t>In this presentation</a:t>
            </a:r>
            <a:r>
              <a:rPr lang="en-ZA" sz="4000" dirty="0" smtClean="0"/>
              <a:t>…</a:t>
            </a:r>
            <a:endParaRPr sz="4000" dirty="0" smtClean="0"/>
          </a:p>
        </p:txBody>
      </p:sp>
      <p:pic>
        <p:nvPicPr>
          <p:cNvPr id="6148"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
        <p:nvSpPr>
          <p:cNvPr id="7" name="Content Placeholder 6"/>
          <p:cNvSpPr>
            <a:spLocks noGrp="1"/>
          </p:cNvSpPr>
          <p:nvPr>
            <p:ph idx="1"/>
          </p:nvPr>
        </p:nvSpPr>
        <p:spPr>
          <a:xfrm>
            <a:off x="3491880" y="2060848"/>
            <a:ext cx="5238324" cy="4438814"/>
          </a:xfrm>
        </p:spPr>
        <p:txBody>
          <a:bodyPr/>
          <a:lstStyle/>
          <a:p>
            <a:pPr>
              <a:buClr>
                <a:srgbClr val="002060"/>
              </a:buClr>
              <a:buNone/>
            </a:pPr>
            <a:r>
              <a:rPr lang="en-ZA" sz="2400" dirty="0" smtClean="0">
                <a:latin typeface="Arial" pitchFamily="34" charset="0"/>
                <a:cs typeface="Arial" pitchFamily="34" charset="0"/>
              </a:rPr>
              <a:t>UNESCO and its conventions</a:t>
            </a:r>
          </a:p>
          <a:p>
            <a:pPr marL="273050" lvl="1">
              <a:spcBef>
                <a:spcPts val="600"/>
              </a:spcBef>
              <a:buClr>
                <a:srgbClr val="002060"/>
              </a:buClr>
              <a:buNone/>
            </a:pPr>
            <a:endParaRPr lang="en-ZA" dirty="0" smtClean="0">
              <a:latin typeface="Arial" pitchFamily="34" charset="0"/>
              <a:cs typeface="Arial" pitchFamily="34" charset="0"/>
            </a:endParaRPr>
          </a:p>
          <a:p>
            <a:pPr marL="273050" lvl="1">
              <a:spcBef>
                <a:spcPts val="600"/>
              </a:spcBef>
              <a:buClr>
                <a:srgbClr val="002060"/>
              </a:buClr>
              <a:buNone/>
            </a:pPr>
            <a:r>
              <a:rPr lang="en-GB" dirty="0" smtClean="0">
                <a:solidFill>
                  <a:schemeClr val="tx1"/>
                </a:solidFill>
                <a:latin typeface="Arial" pitchFamily="34" charset="0"/>
                <a:cs typeface="Arial" pitchFamily="34" charset="0"/>
              </a:rPr>
              <a:t>The Intangible Heritage Convention</a:t>
            </a:r>
          </a:p>
          <a:p>
            <a:pPr lvl="1">
              <a:buClr>
                <a:srgbClr val="002060"/>
              </a:buClr>
            </a:pPr>
            <a:r>
              <a:rPr lang="en-GB" dirty="0" smtClean="0">
                <a:latin typeface="Arial" pitchFamily="34" charset="0"/>
                <a:cs typeface="Arial" pitchFamily="34" charset="0"/>
              </a:rPr>
              <a:t>Objectives</a:t>
            </a:r>
          </a:p>
          <a:p>
            <a:pPr lvl="1">
              <a:buClr>
                <a:srgbClr val="002060"/>
              </a:buClr>
            </a:pPr>
            <a:r>
              <a:rPr lang="en-GB" dirty="0" smtClean="0">
                <a:latin typeface="Arial" pitchFamily="34" charset="0"/>
                <a:cs typeface="Arial" pitchFamily="34" charset="0"/>
              </a:rPr>
              <a:t>Governing organs</a:t>
            </a:r>
          </a:p>
          <a:p>
            <a:pPr lvl="1">
              <a:buClr>
                <a:srgbClr val="002060"/>
              </a:buClr>
            </a:pPr>
            <a:r>
              <a:rPr lang="en-GB" dirty="0" smtClean="0">
                <a:latin typeface="Arial" pitchFamily="34" charset="0"/>
                <a:cs typeface="Arial" pitchFamily="34" charset="0"/>
              </a:rPr>
              <a:t>Two Lists and a Register</a:t>
            </a:r>
          </a:p>
          <a:p>
            <a:pPr lvl="1">
              <a:buClr>
                <a:srgbClr val="002060"/>
              </a:buClr>
            </a:pPr>
            <a:r>
              <a:rPr lang="en-GB" dirty="0" smtClean="0">
                <a:latin typeface="Arial" pitchFamily="34" charset="0"/>
                <a:cs typeface="Arial" pitchFamily="34" charset="0"/>
              </a:rPr>
              <a:t>Operational Directives</a:t>
            </a:r>
          </a:p>
          <a:p>
            <a:pPr lvl="1">
              <a:buClr>
                <a:srgbClr val="002060"/>
              </a:buClr>
            </a:pPr>
            <a:r>
              <a:rPr lang="en-GB" dirty="0" smtClean="0">
                <a:latin typeface="Arial" pitchFamily="34" charset="0"/>
                <a:cs typeface="Arial" pitchFamily="34" charset="0"/>
              </a:rPr>
              <a:t>The Fund </a:t>
            </a:r>
          </a:p>
          <a:p>
            <a:pPr lvl="1">
              <a:buClr>
                <a:srgbClr val="002060"/>
              </a:buClr>
            </a:pPr>
            <a:r>
              <a:rPr lang="en-GB" dirty="0" smtClean="0">
                <a:latin typeface="Arial" pitchFamily="34" charset="0"/>
                <a:cs typeface="Arial" pitchFamily="34" charset="0"/>
              </a:rPr>
              <a:t>Obligations and benefits </a:t>
            </a:r>
            <a:endParaRPr lang="en-ZA" dirty="0" smtClean="0"/>
          </a:p>
          <a:p>
            <a:endParaRPr lang="en-ZA" dirty="0"/>
          </a:p>
        </p:txBody>
      </p:sp>
      <p:pic>
        <p:nvPicPr>
          <p:cNvPr id="2050" name="Picture 2"/>
          <p:cNvPicPr>
            <a:picLocks noChangeAspect="1" noChangeArrowheads="1"/>
          </p:cNvPicPr>
          <p:nvPr/>
        </p:nvPicPr>
        <p:blipFill>
          <a:blip r:embed="rId4" cstate="print"/>
          <a:srcRect/>
          <a:stretch>
            <a:fillRect/>
          </a:stretch>
        </p:blipFill>
        <p:spPr bwMode="auto">
          <a:xfrm>
            <a:off x="539552" y="2636912"/>
            <a:ext cx="2724150" cy="2857500"/>
          </a:xfrm>
          <a:prstGeom prst="rect">
            <a:avLst/>
          </a:prstGeom>
          <a:noFill/>
          <a:ln w="9525">
            <a:noFill/>
            <a:miter lim="800000"/>
            <a:headEnd/>
            <a:tailEnd/>
          </a:ln>
        </p:spPr>
      </p:pic>
      <p:sp>
        <p:nvSpPr>
          <p:cNvPr id="6" name="TextBox 5"/>
          <p:cNvSpPr txBox="1"/>
          <p:nvPr/>
        </p:nvSpPr>
        <p:spPr>
          <a:xfrm>
            <a:off x="395536" y="5661248"/>
            <a:ext cx="3024336" cy="523220"/>
          </a:xfrm>
          <a:prstGeom prst="rect">
            <a:avLst/>
          </a:prstGeom>
          <a:noFill/>
        </p:spPr>
        <p:txBody>
          <a:bodyPr wrap="square" rtlCol="0">
            <a:spAutoFit/>
          </a:bodyPr>
          <a:lstStyle/>
          <a:p>
            <a:r>
              <a:rPr lang="en-ZA" sz="1400" dirty="0" smtClean="0"/>
              <a:t>The </a:t>
            </a:r>
            <a:r>
              <a:rPr lang="en-ZA" sz="1400" dirty="0" err="1" smtClean="0"/>
              <a:t>Woodcrafting</a:t>
            </a:r>
            <a:r>
              <a:rPr lang="en-ZA" sz="1400" dirty="0" smtClean="0"/>
              <a:t> Knowledge of the </a:t>
            </a:r>
            <a:r>
              <a:rPr lang="en-ZA" sz="1400" dirty="0" err="1" smtClean="0"/>
              <a:t>Zafimaniry</a:t>
            </a:r>
            <a:r>
              <a:rPr lang="en-ZA" sz="1400" dirty="0" smtClean="0"/>
              <a:t>, © J. </a:t>
            </a:r>
            <a:r>
              <a:rPr lang="en-ZA" sz="1400" dirty="0" err="1" smtClean="0"/>
              <a:t>Ségur</a:t>
            </a:r>
            <a:r>
              <a:rPr lang="en-ZA" sz="1400" dirty="0" smtClean="0"/>
              <a:t>/ZED</a:t>
            </a:r>
            <a:endParaRPr lang="en-ZA"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779912" y="476672"/>
            <a:ext cx="5112568" cy="1224136"/>
          </a:xfrm>
        </p:spPr>
        <p:txBody>
          <a:bodyPr>
            <a:normAutofit fontScale="90000"/>
          </a:bodyPr>
          <a:lstStyle/>
          <a:p>
            <a:pPr algn="r"/>
            <a:r>
              <a:rPr lang="en-GB" sz="4400" dirty="0" smtClean="0">
                <a:latin typeface="Arial" pitchFamily="34" charset="0"/>
                <a:cs typeface="Arial" pitchFamily="34" charset="0"/>
              </a:rPr>
              <a:t>Points to remember...</a:t>
            </a:r>
          </a:p>
        </p:txBody>
      </p:sp>
      <p:sp>
        <p:nvSpPr>
          <p:cNvPr id="15363" name="Rectangle 3"/>
          <p:cNvSpPr>
            <a:spLocks noGrp="1" noChangeArrowheads="1"/>
          </p:cNvSpPr>
          <p:nvPr>
            <p:ph type="body" idx="1"/>
          </p:nvPr>
        </p:nvSpPr>
        <p:spPr>
          <a:xfrm>
            <a:off x="2987824" y="2060848"/>
            <a:ext cx="5904656" cy="4608512"/>
          </a:xfrm>
        </p:spPr>
        <p:txBody>
          <a:bodyPr/>
          <a:lstStyle/>
          <a:p>
            <a:pPr>
              <a:lnSpc>
                <a:spcPct val="80000"/>
              </a:lnSpc>
              <a:buFontTx/>
              <a:buNone/>
            </a:pPr>
            <a:r>
              <a:rPr lang="en-US" sz="1600" dirty="0" smtClean="0"/>
              <a:t>.</a:t>
            </a:r>
            <a:endParaRPr lang="en-US" sz="1600" dirty="0"/>
          </a:p>
        </p:txBody>
      </p:sp>
      <p:pic>
        <p:nvPicPr>
          <p:cNvPr id="6" name="Picture 2"/>
          <p:cNvPicPr>
            <a:picLocks noChangeAspect="1" noChangeArrowheads="1"/>
          </p:cNvPicPr>
          <p:nvPr/>
        </p:nvPicPr>
        <p:blipFill>
          <a:blip r:embed="rId3" cstate="print"/>
          <a:srcRect/>
          <a:stretch>
            <a:fillRect/>
          </a:stretch>
        </p:blipFill>
        <p:spPr bwMode="auto">
          <a:xfrm>
            <a:off x="395536" y="188640"/>
            <a:ext cx="3071812" cy="1919287"/>
          </a:xfrm>
          <a:prstGeom prst="rect">
            <a:avLst/>
          </a:prstGeom>
          <a:noFill/>
          <a:ln w="9525">
            <a:noFill/>
            <a:miter lim="800000"/>
            <a:headEnd/>
            <a:tailEnd/>
          </a:ln>
        </p:spPr>
      </p:pic>
      <p:sp>
        <p:nvSpPr>
          <p:cNvPr id="5" name="TextBox 4"/>
          <p:cNvSpPr txBox="1"/>
          <p:nvPr/>
        </p:nvSpPr>
        <p:spPr>
          <a:xfrm>
            <a:off x="2843808" y="2780928"/>
            <a:ext cx="5976664" cy="3785652"/>
          </a:xfrm>
          <a:prstGeom prst="rect">
            <a:avLst/>
          </a:prstGeom>
          <a:noFill/>
        </p:spPr>
        <p:txBody>
          <a:bodyPr wrap="square" rtlCol="0">
            <a:spAutoFit/>
          </a:bodyPr>
          <a:lstStyle/>
          <a:p>
            <a:r>
              <a:rPr lang="en-US" sz="2000" dirty="0" smtClean="0"/>
              <a:t>The Convention</a:t>
            </a:r>
            <a:r>
              <a:rPr lang="en-ZA" sz="2000" dirty="0" smtClean="0"/>
              <a:t>:</a:t>
            </a:r>
          </a:p>
          <a:p>
            <a:endParaRPr lang="en-ZA" sz="2000" dirty="0" smtClean="0"/>
          </a:p>
          <a:p>
            <a:r>
              <a:rPr lang="en-ZA" sz="2000" dirty="0"/>
              <a:t>Is run by an Intergovernmental Committee, </a:t>
            </a:r>
            <a:r>
              <a:rPr lang="en-ZA" sz="2000" dirty="0" smtClean="0"/>
              <a:t>controlled </a:t>
            </a:r>
            <a:r>
              <a:rPr lang="en-ZA" sz="2000" dirty="0"/>
              <a:t>by a General Assembly and assisted by the UNESCO secretariat </a:t>
            </a:r>
          </a:p>
          <a:p>
            <a:endParaRPr lang="en-ZA" sz="2000" dirty="0" smtClean="0"/>
          </a:p>
          <a:p>
            <a:r>
              <a:rPr lang="en-ZA" sz="2000" dirty="0" smtClean="0"/>
              <a:t>It has </a:t>
            </a:r>
            <a:r>
              <a:rPr lang="en-ZA" sz="2000" dirty="0"/>
              <a:t>Operational Directives, </a:t>
            </a:r>
            <a:r>
              <a:rPr lang="en-ZA" sz="2000" dirty="0" smtClean="0"/>
              <a:t>a </a:t>
            </a:r>
            <a:r>
              <a:rPr lang="en-ZA" sz="2000" dirty="0"/>
              <a:t>Fund, </a:t>
            </a:r>
            <a:r>
              <a:rPr lang="en-ZA" sz="2000" dirty="0" smtClean="0"/>
              <a:t>two </a:t>
            </a:r>
            <a:r>
              <a:rPr lang="en-ZA" sz="2000" dirty="0"/>
              <a:t>Lists and a Register of Best Practices</a:t>
            </a:r>
          </a:p>
          <a:p>
            <a:endParaRPr lang="en-ZA" sz="2000" dirty="0" smtClean="0"/>
          </a:p>
          <a:p>
            <a:pPr lvl="0"/>
            <a:r>
              <a:rPr lang="en-ZA" sz="2000" dirty="0" smtClean="0"/>
              <a:t>Brings </a:t>
            </a:r>
            <a:r>
              <a:rPr lang="en-ZA" sz="2000" dirty="0"/>
              <a:t>both obligations and benefits to the States Parties</a:t>
            </a:r>
          </a:p>
          <a:p>
            <a:endParaRPr lang="en-ZA" sz="2000" dirty="0"/>
          </a:p>
        </p:txBody>
      </p:sp>
    </p:spTree>
    <p:extLst>
      <p:ext uri="{BB962C8B-B14F-4D97-AF65-F5344CB8AC3E}">
        <p14:creationId xmlns:p14="http://schemas.microsoft.com/office/powerpoint/2010/main" xmlns="" val="1244719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4283968" y="457200"/>
            <a:ext cx="4402832" cy="1066800"/>
          </a:xfrm>
        </p:spPr>
        <p:txBody>
          <a:bodyPr>
            <a:normAutofit fontScale="90000"/>
          </a:bodyPr>
          <a:lstStyle/>
          <a:p>
            <a:pPr algn="r" eaLnBrk="1" fontAlgn="auto" hangingPunct="1">
              <a:spcAft>
                <a:spcPts val="0"/>
              </a:spcAft>
              <a:defRPr/>
            </a:pPr>
            <a:r>
              <a:rPr lang="en-ZA" sz="4400" b="0" dirty="0" smtClean="0">
                <a:solidFill>
                  <a:schemeClr val="tx1"/>
                </a:solidFill>
              </a:rPr>
              <a:t> UNESCO and its Conventions</a:t>
            </a:r>
            <a:endParaRPr sz="4400" b="0" dirty="0" smtClean="0">
              <a:solidFill>
                <a:schemeClr val="tx1"/>
              </a:solidFill>
            </a:endParaRPr>
          </a:p>
        </p:txBody>
      </p:sp>
      <p:sp>
        <p:nvSpPr>
          <p:cNvPr id="9" name="Text Placeholder 8"/>
          <p:cNvSpPr>
            <a:spLocks noGrp="1"/>
          </p:cNvSpPr>
          <p:nvPr>
            <p:ph type="body" sz="half" idx="2"/>
          </p:nvPr>
        </p:nvSpPr>
        <p:spPr>
          <a:xfrm>
            <a:off x="3203848" y="2276872"/>
            <a:ext cx="5616624" cy="4320480"/>
          </a:xfrm>
        </p:spPr>
        <p:txBody>
          <a:bodyPr/>
          <a:lstStyle/>
          <a:p>
            <a:pPr>
              <a:lnSpc>
                <a:spcPct val="100000"/>
              </a:lnSpc>
              <a:buClr>
                <a:schemeClr val="bg2">
                  <a:lumMod val="25000"/>
                </a:schemeClr>
              </a:buClr>
            </a:pPr>
            <a:r>
              <a:rPr lang="en-ZA" sz="2400" dirty="0" smtClean="0">
                <a:solidFill>
                  <a:schemeClr val="tx1"/>
                </a:solidFill>
              </a:rPr>
              <a:t>Inter-governmental organisation with 193 member states</a:t>
            </a:r>
          </a:p>
          <a:p>
            <a:pPr>
              <a:lnSpc>
                <a:spcPct val="100000"/>
              </a:lnSpc>
              <a:spcAft>
                <a:spcPts val="600"/>
              </a:spcAft>
              <a:buClr>
                <a:schemeClr val="bg2">
                  <a:lumMod val="25000"/>
                </a:schemeClr>
              </a:buClr>
            </a:pPr>
            <a:r>
              <a:rPr lang="en-ZA" sz="2400" dirty="0" smtClean="0">
                <a:solidFill>
                  <a:schemeClr val="tx1"/>
                </a:solidFill>
              </a:rPr>
              <a:t>Education, sciences, culture and communication</a:t>
            </a:r>
          </a:p>
          <a:p>
            <a:pPr>
              <a:lnSpc>
                <a:spcPct val="100000"/>
              </a:lnSpc>
              <a:spcAft>
                <a:spcPts val="600"/>
              </a:spcAft>
              <a:buClr>
                <a:schemeClr val="bg2">
                  <a:lumMod val="25000"/>
                </a:schemeClr>
              </a:buClr>
            </a:pPr>
            <a:r>
              <a:rPr lang="en-ZA" sz="2400" dirty="0" smtClean="0">
                <a:solidFill>
                  <a:schemeClr val="tx1"/>
                </a:solidFill>
              </a:rPr>
              <a:t>7 UNESCO conventions in the area of culture and heritage</a:t>
            </a:r>
          </a:p>
          <a:p>
            <a:pPr lvl="1">
              <a:spcAft>
                <a:spcPts val="600"/>
              </a:spcAft>
              <a:buClr>
                <a:schemeClr val="bg2">
                  <a:lumMod val="25000"/>
                </a:schemeClr>
              </a:buClr>
              <a:buFont typeface="Arial" pitchFamily="34" charset="0"/>
              <a:buChar char="•"/>
            </a:pPr>
            <a:r>
              <a:rPr lang="en-US" sz="2000" dirty="0" smtClean="0">
                <a:solidFill>
                  <a:schemeClr val="tx1"/>
                </a:solidFill>
              </a:rPr>
              <a:t>tangible, intangible and natural heritage</a:t>
            </a:r>
          </a:p>
          <a:p>
            <a:pPr lvl="1">
              <a:spcAft>
                <a:spcPts val="600"/>
              </a:spcAft>
              <a:buClr>
                <a:schemeClr val="bg2">
                  <a:lumMod val="25000"/>
                </a:schemeClr>
              </a:buClr>
              <a:buFont typeface="Arial" pitchFamily="34" charset="0"/>
              <a:buChar char="•"/>
            </a:pPr>
            <a:r>
              <a:rPr lang="en-US" sz="2000" dirty="0" smtClean="0">
                <a:solidFill>
                  <a:schemeClr val="tx1"/>
                </a:solidFill>
              </a:rPr>
              <a:t>diversity of cultural expressions</a:t>
            </a:r>
            <a:endParaRPr lang="en-ZA" sz="2000" dirty="0" smtClean="0">
              <a:solidFill>
                <a:schemeClr val="tx1"/>
              </a:solidFill>
            </a:endParaRPr>
          </a:p>
          <a:p>
            <a:pPr>
              <a:lnSpc>
                <a:spcPct val="100000"/>
              </a:lnSpc>
              <a:spcAft>
                <a:spcPts val="600"/>
              </a:spcAft>
              <a:buClr>
                <a:schemeClr val="bg2">
                  <a:lumMod val="25000"/>
                </a:schemeClr>
              </a:buClr>
            </a:pPr>
            <a:endParaRPr lang="en-ZA" sz="2400" dirty="0" smtClean="0">
              <a:solidFill>
                <a:schemeClr val="tx1"/>
              </a:solidFill>
            </a:endParaRPr>
          </a:p>
        </p:txBody>
      </p:sp>
      <p:pic>
        <p:nvPicPr>
          <p:cNvPr id="6148"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491880" y="457200"/>
            <a:ext cx="5400600" cy="1747664"/>
          </a:xfrm>
        </p:spPr>
        <p:txBody>
          <a:bodyPr>
            <a:normAutofit fontScale="90000"/>
          </a:bodyPr>
          <a:lstStyle/>
          <a:p>
            <a:pPr algn="r" eaLnBrk="1" fontAlgn="auto" hangingPunct="1">
              <a:spcAft>
                <a:spcPts val="0"/>
              </a:spcAft>
              <a:defRPr/>
            </a:pPr>
            <a:r>
              <a:rPr lang="en-ZA" sz="4400" b="0" dirty="0" smtClean="0">
                <a:solidFill>
                  <a:schemeClr val="tx1"/>
                </a:solidFill>
              </a:rPr>
              <a:t> Three related UNESCO Conventions</a:t>
            </a:r>
            <a:endParaRPr sz="4400" b="0" dirty="0" smtClean="0">
              <a:solidFill>
                <a:schemeClr val="tx1"/>
              </a:solidFill>
            </a:endParaRPr>
          </a:p>
        </p:txBody>
      </p:sp>
      <p:sp>
        <p:nvSpPr>
          <p:cNvPr id="9" name="Text Placeholder 8"/>
          <p:cNvSpPr>
            <a:spLocks noGrp="1"/>
          </p:cNvSpPr>
          <p:nvPr>
            <p:ph type="body" sz="half" idx="2"/>
          </p:nvPr>
        </p:nvSpPr>
        <p:spPr>
          <a:xfrm>
            <a:off x="3203848" y="2636912"/>
            <a:ext cx="5616624" cy="3888432"/>
          </a:xfrm>
        </p:spPr>
        <p:txBody>
          <a:bodyPr/>
          <a:lstStyle/>
          <a:p>
            <a:pPr marL="457200" indent="-457200">
              <a:buClr>
                <a:schemeClr val="bg2">
                  <a:lumMod val="25000"/>
                </a:schemeClr>
              </a:buClr>
              <a:buFont typeface="+mj-lt"/>
              <a:buAutoNum type="arabicPeriod"/>
            </a:pPr>
            <a:r>
              <a:rPr lang="en-ZA" sz="2000" dirty="0" smtClean="0">
                <a:solidFill>
                  <a:schemeClr val="tx1"/>
                </a:solidFill>
              </a:rPr>
              <a:t>Convention concerning the Protection of the World Cultural and Natural Heritage (1972)</a:t>
            </a:r>
          </a:p>
          <a:p>
            <a:pPr marL="457200" indent="-457200">
              <a:buClr>
                <a:schemeClr val="bg2">
                  <a:lumMod val="25000"/>
                </a:schemeClr>
              </a:buClr>
              <a:buFont typeface="+mj-lt"/>
              <a:buAutoNum type="arabicPeriod"/>
            </a:pPr>
            <a:r>
              <a:rPr lang="en-ZA" sz="2000" dirty="0" smtClean="0">
                <a:solidFill>
                  <a:schemeClr val="tx1"/>
                </a:solidFill>
              </a:rPr>
              <a:t>Convention for the Safeguarding of the Intangible Cultural Heritage (2003)</a:t>
            </a:r>
          </a:p>
          <a:p>
            <a:pPr marL="457200" indent="-457200">
              <a:buClr>
                <a:schemeClr val="bg2">
                  <a:lumMod val="25000"/>
                </a:schemeClr>
              </a:buClr>
              <a:buFont typeface="+mj-lt"/>
              <a:buAutoNum type="arabicPeriod"/>
            </a:pPr>
            <a:r>
              <a:rPr lang="en-ZA" sz="2000" dirty="0" smtClean="0">
                <a:solidFill>
                  <a:schemeClr val="tx1"/>
                </a:solidFill>
              </a:rPr>
              <a:t>Convention on the Protection and Promotion of the Diversity of Cultural Expressions (2005)</a:t>
            </a:r>
          </a:p>
          <a:p>
            <a:pPr marL="457200" indent="-457200">
              <a:buClr>
                <a:schemeClr val="bg2">
                  <a:lumMod val="25000"/>
                </a:schemeClr>
              </a:buClr>
              <a:buFont typeface="+mj-lt"/>
              <a:buAutoNum type="arabicPeriod"/>
            </a:pPr>
            <a:endParaRPr lang="en-ZA" sz="2000" dirty="0" smtClean="0">
              <a:solidFill>
                <a:schemeClr val="tx1"/>
              </a:solidFill>
            </a:endParaRPr>
          </a:p>
        </p:txBody>
      </p:sp>
      <p:pic>
        <p:nvPicPr>
          <p:cNvPr id="6148" name="Picture 2"/>
          <p:cNvPicPr>
            <a:picLocks noChangeAspect="1" noChangeArrowheads="1"/>
          </p:cNvPicPr>
          <p:nvPr/>
        </p:nvPicPr>
        <p:blipFill>
          <a:blip r:embed="rId3" cstate="print"/>
          <a:srcRect/>
          <a:stretch>
            <a:fillRect/>
          </a:stretch>
        </p:blipFill>
        <p:spPr bwMode="auto">
          <a:xfrm>
            <a:off x="395536" y="332656"/>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67544" y="2132856"/>
            <a:ext cx="4040188" cy="689992"/>
          </a:xfrm>
        </p:spPr>
        <p:txBody>
          <a:bodyPr/>
          <a:lstStyle/>
          <a:p>
            <a:r>
              <a:rPr lang="en-ZA" dirty="0" smtClean="0"/>
              <a:t>World Heritage (1972)</a:t>
            </a:r>
            <a:endParaRPr lang="en-ZA" dirty="0"/>
          </a:p>
        </p:txBody>
      </p:sp>
      <p:sp>
        <p:nvSpPr>
          <p:cNvPr id="9" name="Content Placeholder 8"/>
          <p:cNvSpPr>
            <a:spLocks noGrp="1"/>
          </p:cNvSpPr>
          <p:nvPr>
            <p:ph sz="quarter" idx="4"/>
          </p:nvPr>
        </p:nvSpPr>
        <p:spPr>
          <a:xfrm>
            <a:off x="539552" y="2996952"/>
            <a:ext cx="4038600" cy="3118576"/>
          </a:xfrm>
        </p:spPr>
        <p:txBody>
          <a:bodyPr/>
          <a:lstStyle/>
          <a:p>
            <a:r>
              <a:rPr lang="en-ZA" sz="2400" dirty="0" smtClean="0"/>
              <a:t>Conservation of immovable heritage and  places</a:t>
            </a:r>
          </a:p>
          <a:p>
            <a:r>
              <a:rPr lang="en-ZA" sz="2400" dirty="0" smtClean="0"/>
              <a:t>Cultural and/or natural</a:t>
            </a:r>
          </a:p>
          <a:p>
            <a:r>
              <a:rPr lang="en-ZA" sz="2400" dirty="0" smtClean="0"/>
              <a:t>Outstanding universal value</a:t>
            </a:r>
          </a:p>
          <a:p>
            <a:r>
              <a:rPr lang="en-ZA" sz="2400" dirty="0" smtClean="0"/>
              <a:t>Authenticity, integrity help to define value, often limiting change</a:t>
            </a:r>
          </a:p>
          <a:p>
            <a:endParaRPr lang="en-ZA" dirty="0"/>
          </a:p>
        </p:txBody>
      </p:sp>
      <p:sp>
        <p:nvSpPr>
          <p:cNvPr id="8" name="Text Placeholder 7"/>
          <p:cNvSpPr>
            <a:spLocks noGrp="1"/>
          </p:cNvSpPr>
          <p:nvPr>
            <p:ph type="body" idx="3"/>
          </p:nvPr>
        </p:nvSpPr>
        <p:spPr>
          <a:xfrm>
            <a:off x="4644008" y="2060848"/>
            <a:ext cx="4499992" cy="762000"/>
          </a:xfrm>
        </p:spPr>
        <p:txBody>
          <a:bodyPr/>
          <a:lstStyle/>
          <a:p>
            <a:r>
              <a:rPr lang="en-ZA" dirty="0" smtClean="0"/>
              <a:t>Intangible Heritage (2003)</a:t>
            </a:r>
            <a:endParaRPr lang="en-ZA" dirty="0"/>
          </a:p>
        </p:txBody>
      </p:sp>
      <p:pic>
        <p:nvPicPr>
          <p:cNvPr id="4" name="Picture 2"/>
          <p:cNvPicPr>
            <a:picLocks noChangeAspect="1" noChangeArrowheads="1"/>
          </p:cNvPicPr>
          <p:nvPr/>
        </p:nvPicPr>
        <p:blipFill>
          <a:blip r:embed="rId3" cstate="print"/>
          <a:srcRect/>
          <a:stretch>
            <a:fillRect/>
          </a:stretch>
        </p:blipFill>
        <p:spPr bwMode="auto">
          <a:xfrm>
            <a:off x="395536" y="188640"/>
            <a:ext cx="3071812" cy="1919287"/>
          </a:xfrm>
          <a:prstGeom prst="rect">
            <a:avLst/>
          </a:prstGeom>
          <a:noFill/>
          <a:ln w="9525">
            <a:noFill/>
            <a:miter lim="800000"/>
            <a:headEnd/>
            <a:tailEnd/>
          </a:ln>
        </p:spPr>
      </p:pic>
      <p:sp>
        <p:nvSpPr>
          <p:cNvPr id="10" name="Content Placeholder 9"/>
          <p:cNvSpPr>
            <a:spLocks noGrp="1"/>
          </p:cNvSpPr>
          <p:nvPr>
            <p:ph sz="half" idx="2"/>
          </p:nvPr>
        </p:nvSpPr>
        <p:spPr>
          <a:xfrm>
            <a:off x="4499992" y="2996952"/>
            <a:ext cx="4392488" cy="3456384"/>
          </a:xfrm>
        </p:spPr>
        <p:txBody>
          <a:bodyPr/>
          <a:lstStyle/>
          <a:p>
            <a:r>
              <a:rPr lang="en-ZA" sz="2400" dirty="0" smtClean="0"/>
              <a:t>Safeguarding of expressions, skills, practices, knowledge</a:t>
            </a:r>
          </a:p>
          <a:p>
            <a:r>
              <a:rPr lang="en-ZA" sz="2400" dirty="0" smtClean="0"/>
              <a:t>Cultural and/or social</a:t>
            </a:r>
          </a:p>
          <a:p>
            <a:r>
              <a:rPr lang="en-ZA" sz="2400" dirty="0" smtClean="0"/>
              <a:t>Communities define value as relevant to them</a:t>
            </a:r>
          </a:p>
          <a:p>
            <a:r>
              <a:rPr lang="en-ZA" sz="2400" dirty="0" smtClean="0"/>
              <a:t>People enact and transmit, so ICH changes over time</a:t>
            </a:r>
          </a:p>
        </p:txBody>
      </p:sp>
      <p:sp>
        <p:nvSpPr>
          <p:cNvPr id="12" name="Titre 2"/>
          <p:cNvSpPr>
            <a:spLocks noGrp="1"/>
          </p:cNvSpPr>
          <p:nvPr>
            <p:ph type="title"/>
          </p:nvPr>
        </p:nvSpPr>
        <p:spPr>
          <a:xfrm>
            <a:off x="3635896" y="260648"/>
            <a:ext cx="5050904" cy="1545360"/>
          </a:xfrm>
        </p:spPr>
        <p:txBody>
          <a:bodyPr>
            <a:normAutofit/>
          </a:bodyPr>
          <a:lstStyle/>
          <a:p>
            <a:pPr algn="r"/>
            <a:r>
              <a:rPr lang="fr-FR" dirty="0" err="1" smtClean="0"/>
              <a:t>Comparing</a:t>
            </a:r>
            <a:r>
              <a:rPr lang="fr-FR" dirty="0" smtClean="0"/>
              <a:t> </a:t>
            </a:r>
            <a:r>
              <a:rPr lang="fr-FR" dirty="0" err="1" smtClean="0"/>
              <a:t>two</a:t>
            </a:r>
            <a:r>
              <a:rPr lang="fr-FR" dirty="0" smtClean="0"/>
              <a:t> Conventions</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67544" y="2132856"/>
            <a:ext cx="4040188" cy="689992"/>
          </a:xfrm>
        </p:spPr>
        <p:txBody>
          <a:bodyPr/>
          <a:lstStyle/>
          <a:p>
            <a:r>
              <a:rPr lang="en-ZA" dirty="0" smtClean="0"/>
              <a:t>Cultural diversity (2005)</a:t>
            </a:r>
            <a:endParaRPr lang="en-ZA" dirty="0"/>
          </a:p>
        </p:txBody>
      </p:sp>
      <p:sp>
        <p:nvSpPr>
          <p:cNvPr id="9" name="Content Placeholder 8"/>
          <p:cNvSpPr>
            <a:spLocks noGrp="1"/>
          </p:cNvSpPr>
          <p:nvPr>
            <p:ph sz="quarter" idx="4"/>
          </p:nvPr>
        </p:nvSpPr>
        <p:spPr>
          <a:xfrm>
            <a:off x="395536" y="2996952"/>
            <a:ext cx="4248472" cy="3528392"/>
          </a:xfrm>
        </p:spPr>
        <p:txBody>
          <a:bodyPr/>
          <a:lstStyle/>
          <a:p>
            <a:r>
              <a:rPr lang="en-ZA" dirty="0" smtClean="0"/>
              <a:t>Cultural activities, goods and services (products)</a:t>
            </a:r>
          </a:p>
          <a:p>
            <a:r>
              <a:rPr lang="en-ZA" dirty="0" smtClean="0"/>
              <a:t>Cultural expressions often new, individual creations</a:t>
            </a:r>
          </a:p>
          <a:p>
            <a:r>
              <a:rPr lang="en-ZA" dirty="0" smtClean="0"/>
              <a:t>Focus on cultural industries, dissemination and development</a:t>
            </a:r>
          </a:p>
        </p:txBody>
      </p:sp>
      <p:sp>
        <p:nvSpPr>
          <p:cNvPr id="3" name="Titre 2"/>
          <p:cNvSpPr>
            <a:spLocks noGrp="1"/>
          </p:cNvSpPr>
          <p:nvPr>
            <p:ph type="title"/>
          </p:nvPr>
        </p:nvSpPr>
        <p:spPr>
          <a:xfrm>
            <a:off x="3635896" y="260648"/>
            <a:ext cx="5050904" cy="1545360"/>
          </a:xfrm>
        </p:spPr>
        <p:txBody>
          <a:bodyPr>
            <a:normAutofit/>
          </a:bodyPr>
          <a:lstStyle/>
          <a:p>
            <a:pPr algn="r"/>
            <a:r>
              <a:rPr lang="fr-FR" dirty="0" err="1" smtClean="0"/>
              <a:t>Comparing</a:t>
            </a:r>
            <a:r>
              <a:rPr lang="fr-FR" dirty="0" smtClean="0"/>
              <a:t> </a:t>
            </a:r>
            <a:r>
              <a:rPr lang="fr-FR" dirty="0" err="1" smtClean="0"/>
              <a:t>two</a:t>
            </a:r>
            <a:r>
              <a:rPr lang="fr-FR" dirty="0" smtClean="0"/>
              <a:t> Conventions</a:t>
            </a:r>
            <a:endParaRPr lang="fr-FR" dirty="0"/>
          </a:p>
        </p:txBody>
      </p:sp>
      <p:sp>
        <p:nvSpPr>
          <p:cNvPr id="8" name="Text Placeholder 7"/>
          <p:cNvSpPr>
            <a:spLocks noGrp="1"/>
          </p:cNvSpPr>
          <p:nvPr>
            <p:ph type="body" idx="3"/>
          </p:nvPr>
        </p:nvSpPr>
        <p:spPr>
          <a:xfrm>
            <a:off x="4644008" y="2060848"/>
            <a:ext cx="4248472" cy="762000"/>
          </a:xfrm>
        </p:spPr>
        <p:txBody>
          <a:bodyPr/>
          <a:lstStyle/>
          <a:p>
            <a:r>
              <a:rPr lang="en-ZA" dirty="0" smtClean="0"/>
              <a:t>Intangible Heritage (2003)</a:t>
            </a:r>
            <a:endParaRPr lang="en-ZA" dirty="0"/>
          </a:p>
        </p:txBody>
      </p:sp>
      <p:pic>
        <p:nvPicPr>
          <p:cNvPr id="4" name="Picture 2"/>
          <p:cNvPicPr>
            <a:picLocks noChangeAspect="1" noChangeArrowheads="1"/>
          </p:cNvPicPr>
          <p:nvPr/>
        </p:nvPicPr>
        <p:blipFill>
          <a:blip r:embed="rId3" cstate="print"/>
          <a:srcRect/>
          <a:stretch>
            <a:fillRect/>
          </a:stretch>
        </p:blipFill>
        <p:spPr bwMode="auto">
          <a:xfrm>
            <a:off x="395536" y="188640"/>
            <a:ext cx="3071812" cy="1919287"/>
          </a:xfrm>
          <a:prstGeom prst="rect">
            <a:avLst/>
          </a:prstGeom>
          <a:noFill/>
          <a:ln w="9525">
            <a:noFill/>
            <a:miter lim="800000"/>
            <a:headEnd/>
            <a:tailEnd/>
          </a:ln>
        </p:spPr>
      </p:pic>
      <p:sp>
        <p:nvSpPr>
          <p:cNvPr id="10" name="Content Placeholder 9"/>
          <p:cNvSpPr>
            <a:spLocks noGrp="1"/>
          </p:cNvSpPr>
          <p:nvPr>
            <p:ph sz="half" idx="2"/>
          </p:nvPr>
        </p:nvSpPr>
        <p:spPr>
          <a:xfrm>
            <a:off x="4499992" y="2924944"/>
            <a:ext cx="4254624" cy="3600400"/>
          </a:xfrm>
        </p:spPr>
        <p:txBody>
          <a:bodyPr/>
          <a:lstStyle/>
          <a:p>
            <a:r>
              <a:rPr lang="en-ZA" dirty="0" smtClean="0"/>
              <a:t>Skills, practices, expressions, knowledge</a:t>
            </a:r>
          </a:p>
          <a:p>
            <a:r>
              <a:rPr lang="en-ZA" dirty="0" smtClean="0"/>
              <a:t>ICH is a collective practice, transmitted over at least one generation</a:t>
            </a:r>
          </a:p>
          <a:p>
            <a:r>
              <a:rPr lang="en-ZA" dirty="0" smtClean="0"/>
              <a:t>Focus on safeguarding practice and transmission of ICH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491880" y="457200"/>
            <a:ext cx="5400600" cy="1747664"/>
          </a:xfrm>
        </p:spPr>
        <p:txBody>
          <a:bodyPr>
            <a:normAutofit/>
          </a:bodyPr>
          <a:lstStyle/>
          <a:p>
            <a:pPr algn="r" eaLnBrk="1" fontAlgn="auto" hangingPunct="1">
              <a:spcAft>
                <a:spcPts val="0"/>
              </a:spcAft>
              <a:defRPr/>
            </a:pPr>
            <a:r>
              <a:rPr lang="en-ZA" sz="4400" b="0" dirty="0" smtClean="0">
                <a:solidFill>
                  <a:schemeClr val="tx1"/>
                </a:solidFill>
              </a:rPr>
              <a:t> The Intangible Heritage Convention</a:t>
            </a:r>
            <a:endParaRPr sz="4400" b="0" dirty="0" smtClean="0">
              <a:solidFill>
                <a:schemeClr val="tx1"/>
              </a:solidFill>
            </a:endParaRPr>
          </a:p>
        </p:txBody>
      </p:sp>
      <p:sp>
        <p:nvSpPr>
          <p:cNvPr id="9" name="Text Placeholder 8"/>
          <p:cNvSpPr>
            <a:spLocks noGrp="1"/>
          </p:cNvSpPr>
          <p:nvPr>
            <p:ph type="body" sz="half" idx="2"/>
          </p:nvPr>
        </p:nvSpPr>
        <p:spPr>
          <a:xfrm>
            <a:off x="3203848" y="2348880"/>
            <a:ext cx="5616624" cy="4176464"/>
          </a:xfrm>
        </p:spPr>
        <p:txBody>
          <a:bodyPr/>
          <a:lstStyle/>
          <a:p>
            <a:pPr lvl="1">
              <a:buClr>
                <a:srgbClr val="002060"/>
              </a:buClr>
            </a:pPr>
            <a:r>
              <a:rPr lang="en-GB" sz="2400" dirty="0" smtClean="0">
                <a:solidFill>
                  <a:schemeClr val="tx1"/>
                </a:solidFill>
              </a:rPr>
              <a:t>Preamble</a:t>
            </a:r>
          </a:p>
          <a:p>
            <a:pPr lvl="1">
              <a:buClr>
                <a:srgbClr val="002060"/>
              </a:buClr>
            </a:pPr>
            <a:r>
              <a:rPr lang="en-GB" sz="2400" dirty="0" smtClean="0">
                <a:solidFill>
                  <a:schemeClr val="tx1"/>
                </a:solidFill>
              </a:rPr>
              <a:t>Objectives (art.1)</a:t>
            </a:r>
          </a:p>
          <a:p>
            <a:pPr lvl="1">
              <a:buClr>
                <a:srgbClr val="002060"/>
              </a:buClr>
            </a:pPr>
            <a:r>
              <a:rPr lang="en-GB" sz="2400" dirty="0" smtClean="0">
                <a:solidFill>
                  <a:schemeClr val="tx1"/>
                </a:solidFill>
              </a:rPr>
              <a:t>Definitions (art.2)</a:t>
            </a:r>
          </a:p>
          <a:p>
            <a:pPr lvl="1">
              <a:buClr>
                <a:srgbClr val="002060"/>
              </a:buClr>
            </a:pPr>
            <a:r>
              <a:rPr lang="en-GB" sz="2400" dirty="0" smtClean="0">
                <a:solidFill>
                  <a:schemeClr val="tx1"/>
                </a:solidFill>
              </a:rPr>
              <a:t>Governing organs (art.4-8)</a:t>
            </a:r>
          </a:p>
          <a:p>
            <a:pPr lvl="1">
              <a:buClr>
                <a:srgbClr val="002060"/>
              </a:buClr>
            </a:pPr>
            <a:r>
              <a:rPr lang="en-GB" sz="2400" dirty="0" smtClean="0">
                <a:solidFill>
                  <a:schemeClr val="tx1"/>
                </a:solidFill>
              </a:rPr>
              <a:t>Safeguarding – national (art.11-15)</a:t>
            </a:r>
          </a:p>
          <a:p>
            <a:pPr lvl="1">
              <a:buClr>
                <a:srgbClr val="002060"/>
              </a:buClr>
            </a:pPr>
            <a:r>
              <a:rPr lang="en-GB" sz="2400" dirty="0" smtClean="0">
                <a:solidFill>
                  <a:schemeClr val="tx1"/>
                </a:solidFill>
              </a:rPr>
              <a:t>Lists and Register (art.16-18)</a:t>
            </a:r>
          </a:p>
          <a:p>
            <a:pPr lvl="1">
              <a:buClr>
                <a:srgbClr val="002060"/>
              </a:buClr>
            </a:pPr>
            <a:r>
              <a:rPr lang="en-GB" sz="2400" dirty="0" smtClean="0">
                <a:solidFill>
                  <a:schemeClr val="tx1"/>
                </a:solidFill>
              </a:rPr>
              <a:t>International assistance and cooperation </a:t>
            </a:r>
            <a:r>
              <a:rPr lang="en-ZA" sz="2400" dirty="0" smtClean="0">
                <a:solidFill>
                  <a:schemeClr val="tx1"/>
                </a:solidFill>
              </a:rPr>
              <a:t>(art.19-28)</a:t>
            </a:r>
          </a:p>
          <a:p>
            <a:pPr lvl="1">
              <a:buClr>
                <a:srgbClr val="002060"/>
              </a:buClr>
            </a:pPr>
            <a:r>
              <a:rPr lang="en-ZA" sz="2400" dirty="0" smtClean="0">
                <a:solidFill>
                  <a:schemeClr val="tx1"/>
                </a:solidFill>
              </a:rPr>
              <a:t>Reporting (art.29-30)</a:t>
            </a:r>
          </a:p>
          <a:p>
            <a:pPr lvl="1">
              <a:buClr>
                <a:srgbClr val="002060"/>
              </a:buClr>
            </a:pPr>
            <a:r>
              <a:rPr lang="en-ZA" sz="2400" dirty="0" smtClean="0">
                <a:solidFill>
                  <a:schemeClr val="tx1"/>
                </a:solidFill>
              </a:rPr>
              <a:t>Ratification etc. (art.32-33)</a:t>
            </a:r>
            <a:endParaRPr lang="en-ZA" sz="2000" dirty="0" smtClean="0">
              <a:solidFill>
                <a:schemeClr val="tx1"/>
              </a:solidFill>
            </a:endParaRPr>
          </a:p>
          <a:p>
            <a:pPr marL="457200" indent="-457200">
              <a:buClr>
                <a:schemeClr val="bg2">
                  <a:lumMod val="25000"/>
                </a:schemeClr>
              </a:buClr>
              <a:buFont typeface="+mj-lt"/>
              <a:buAutoNum type="arabicPeriod"/>
            </a:pPr>
            <a:endParaRPr lang="en-ZA" sz="2000" dirty="0" smtClean="0">
              <a:solidFill>
                <a:schemeClr val="tx1"/>
              </a:solidFill>
            </a:endParaRPr>
          </a:p>
        </p:txBody>
      </p:sp>
      <p:pic>
        <p:nvPicPr>
          <p:cNvPr id="6148" name="Picture 2"/>
          <p:cNvPicPr>
            <a:picLocks noChangeAspect="1" noChangeArrowheads="1"/>
          </p:cNvPicPr>
          <p:nvPr/>
        </p:nvPicPr>
        <p:blipFill>
          <a:blip r:embed="rId3" cstate="print"/>
          <a:srcRect/>
          <a:stretch>
            <a:fillRect/>
          </a:stretch>
        </p:blipFill>
        <p:spPr bwMode="auto">
          <a:xfrm>
            <a:off x="395536" y="332656"/>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131840" y="2204864"/>
            <a:ext cx="5698976" cy="4320480"/>
          </a:xfrm>
        </p:spPr>
        <p:txBody>
          <a:bodyPr/>
          <a:lstStyle/>
          <a:p>
            <a:pPr marL="457200" indent="-457200"/>
            <a:r>
              <a:rPr lang="fr-FR" sz="2800" dirty="0" err="1" smtClean="0"/>
              <a:t>Safeguarding</a:t>
            </a:r>
            <a:r>
              <a:rPr lang="fr-FR" sz="2800" dirty="0" smtClean="0"/>
              <a:t> </a:t>
            </a:r>
          </a:p>
          <a:p>
            <a:pPr marL="457200" indent="-457200"/>
            <a:r>
              <a:rPr lang="fr-FR" sz="2800" dirty="0" smtClean="0"/>
              <a:t>Respect  </a:t>
            </a:r>
          </a:p>
          <a:p>
            <a:pPr marL="457200" indent="-457200"/>
            <a:r>
              <a:rPr lang="fr-FR" sz="2800" dirty="0" err="1" smtClean="0"/>
              <a:t>Awareness</a:t>
            </a:r>
            <a:r>
              <a:rPr lang="fr-FR" sz="2800" dirty="0" smtClean="0"/>
              <a:t> </a:t>
            </a:r>
          </a:p>
          <a:p>
            <a:pPr marL="457200" indent="-457200"/>
            <a:r>
              <a:rPr lang="fr-FR" sz="2800" dirty="0" err="1" smtClean="0"/>
              <a:t>Mutual</a:t>
            </a:r>
            <a:r>
              <a:rPr lang="fr-FR" sz="2800" dirty="0" smtClean="0"/>
              <a:t> </a:t>
            </a:r>
            <a:r>
              <a:rPr lang="fr-FR" sz="2800" dirty="0" err="1" smtClean="0"/>
              <a:t>appreciation</a:t>
            </a:r>
            <a:r>
              <a:rPr lang="fr-FR" sz="2800" dirty="0" smtClean="0"/>
              <a:t> </a:t>
            </a:r>
          </a:p>
          <a:p>
            <a:pPr marL="457200" indent="-457200"/>
            <a:r>
              <a:rPr lang="fr-FR" sz="2800" dirty="0" smtClean="0"/>
              <a:t>International </a:t>
            </a:r>
            <a:r>
              <a:rPr lang="fr-FR" sz="2800" dirty="0" err="1" smtClean="0"/>
              <a:t>cooperation</a:t>
            </a:r>
            <a:r>
              <a:rPr lang="fr-FR" sz="2800" dirty="0" smtClean="0"/>
              <a:t> and assistance  </a:t>
            </a:r>
            <a:endParaRPr lang="fr-FR" sz="2800" dirty="0"/>
          </a:p>
        </p:txBody>
      </p:sp>
      <p:sp>
        <p:nvSpPr>
          <p:cNvPr id="3" name="Titre 2"/>
          <p:cNvSpPr>
            <a:spLocks noGrp="1"/>
          </p:cNvSpPr>
          <p:nvPr>
            <p:ph type="title"/>
          </p:nvPr>
        </p:nvSpPr>
        <p:spPr>
          <a:xfrm>
            <a:off x="4283968" y="476672"/>
            <a:ext cx="4474840" cy="1219200"/>
          </a:xfrm>
        </p:spPr>
        <p:txBody>
          <a:bodyPr>
            <a:normAutofit fontScale="90000"/>
          </a:bodyPr>
          <a:lstStyle/>
          <a:p>
            <a:pPr algn="r"/>
            <a:r>
              <a:rPr lang="fr-FR" dirty="0" smtClean="0"/>
              <a:t>Objectives of the Convention</a:t>
            </a:r>
            <a:endParaRPr lang="fr-FR" dirty="0"/>
          </a:p>
        </p:txBody>
      </p:sp>
      <p:pic>
        <p:nvPicPr>
          <p:cNvPr id="4" name="Picture 2"/>
          <p:cNvPicPr>
            <a:picLocks noChangeAspect="1" noChangeArrowheads="1"/>
          </p:cNvPicPr>
          <p:nvPr/>
        </p:nvPicPr>
        <p:blipFill>
          <a:blip r:embed="rId3" cstate="print"/>
          <a:srcRect/>
          <a:stretch>
            <a:fillRect/>
          </a:stretch>
        </p:blipFill>
        <p:spPr bwMode="auto">
          <a:xfrm>
            <a:off x="395536" y="188640"/>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131840" y="2564904"/>
            <a:ext cx="5698976" cy="3960440"/>
          </a:xfrm>
        </p:spPr>
        <p:txBody>
          <a:bodyPr/>
          <a:lstStyle/>
          <a:p>
            <a:pPr marL="457200" indent="-457200"/>
            <a:r>
              <a:rPr lang="fr-FR" sz="2800" dirty="0" smtClean="0"/>
              <a:t>Urgent </a:t>
            </a:r>
            <a:r>
              <a:rPr lang="fr-FR" sz="2800" dirty="0" err="1" smtClean="0"/>
              <a:t>Safeguarding</a:t>
            </a:r>
            <a:r>
              <a:rPr lang="fr-FR" sz="2800" dirty="0" smtClean="0"/>
              <a:t> List</a:t>
            </a:r>
          </a:p>
          <a:p>
            <a:pPr marL="457200" indent="-457200"/>
            <a:r>
              <a:rPr lang="fr-FR" sz="2800" dirty="0" err="1" smtClean="0"/>
              <a:t>Representative</a:t>
            </a:r>
            <a:r>
              <a:rPr lang="fr-FR" sz="2800" dirty="0" smtClean="0"/>
              <a:t> List</a:t>
            </a:r>
          </a:p>
          <a:p>
            <a:pPr marL="457200" indent="-457200"/>
            <a:r>
              <a:rPr lang="en-GB" sz="2800" dirty="0" smtClean="0"/>
              <a:t>Register of Best Practices</a:t>
            </a:r>
            <a:endParaRPr lang="fr-FR" sz="2800" dirty="0"/>
          </a:p>
        </p:txBody>
      </p:sp>
      <p:sp>
        <p:nvSpPr>
          <p:cNvPr id="3" name="Titre 2"/>
          <p:cNvSpPr>
            <a:spLocks noGrp="1"/>
          </p:cNvSpPr>
          <p:nvPr>
            <p:ph type="title"/>
          </p:nvPr>
        </p:nvSpPr>
        <p:spPr>
          <a:xfrm>
            <a:off x="4283968" y="476672"/>
            <a:ext cx="4474840" cy="1219200"/>
          </a:xfrm>
        </p:spPr>
        <p:txBody>
          <a:bodyPr>
            <a:normAutofit fontScale="90000"/>
          </a:bodyPr>
          <a:lstStyle/>
          <a:p>
            <a:pPr lvl="1" algn="r"/>
            <a:r>
              <a:rPr lang="en-GB" dirty="0" smtClean="0">
                <a:solidFill>
                  <a:schemeClr val="tx1"/>
                </a:solidFill>
                <a:latin typeface="Arial" pitchFamily="34" charset="0"/>
                <a:cs typeface="Arial" pitchFamily="34" charset="0"/>
              </a:rPr>
              <a:t>Two Lists and a Register</a:t>
            </a:r>
          </a:p>
        </p:txBody>
      </p:sp>
      <p:pic>
        <p:nvPicPr>
          <p:cNvPr id="4" name="Picture 2"/>
          <p:cNvPicPr>
            <a:picLocks noChangeAspect="1" noChangeArrowheads="1"/>
          </p:cNvPicPr>
          <p:nvPr/>
        </p:nvPicPr>
        <p:blipFill>
          <a:blip r:embed="rId3" cstate="print"/>
          <a:srcRect/>
          <a:stretch>
            <a:fillRect/>
          </a:stretch>
        </p:blipFill>
        <p:spPr bwMode="auto">
          <a:xfrm>
            <a:off x="395536" y="188640"/>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6714</TotalTime>
  <Words>819</Words>
  <Application>Microsoft Office PowerPoint</Application>
  <PresentationFormat>On-screen Show (4:3)</PresentationFormat>
  <Paragraphs>162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Theme1</vt:lpstr>
      <vt:lpstr>Slide 1</vt:lpstr>
      <vt:lpstr>In this presentation…</vt:lpstr>
      <vt:lpstr> UNESCO and its Conventions</vt:lpstr>
      <vt:lpstr> Three related UNESCO Conventions</vt:lpstr>
      <vt:lpstr>Comparing two Conventions</vt:lpstr>
      <vt:lpstr>Comparing two Conventions</vt:lpstr>
      <vt:lpstr> The Intangible Heritage Convention</vt:lpstr>
      <vt:lpstr>Objectives of the Convention</vt:lpstr>
      <vt:lpstr>Two Lists and a Register</vt:lpstr>
      <vt:lpstr>The Sanké mon: collective fishing rite of the Sanké</vt:lpstr>
      <vt:lpstr>  The Tango</vt:lpstr>
      <vt:lpstr>School museum of Pusol (Spain)</vt:lpstr>
      <vt:lpstr>Organs of the Convention</vt:lpstr>
      <vt:lpstr> Operational Directives</vt:lpstr>
      <vt:lpstr> Intangible Heritage Fund</vt:lpstr>
      <vt:lpstr> Exercise: Obligations of States Parties</vt:lpstr>
      <vt:lpstr>Obligations of States Parties</vt:lpstr>
      <vt:lpstr>Benefits for States Parties</vt:lpstr>
      <vt:lpstr>Points to remember...</vt:lpstr>
      <vt:lpstr>Points to remember...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Proschan</dc:creator>
  <cp:lastModifiedBy>Harriet</cp:lastModifiedBy>
  <cp:revision>780</cp:revision>
  <dcterms:created xsi:type="dcterms:W3CDTF">2005-02-22T14:41:20Z</dcterms:created>
  <dcterms:modified xsi:type="dcterms:W3CDTF">2010-12-14T21:50:35Z</dcterms:modified>
</cp:coreProperties>
</file>